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3.xml" ContentType="application/vnd.openxmlformats-officedocument.presentationml.tags+xml"/>
  <Override PartName="/ppt/notesSlides/notesSlide30.xml" ContentType="application/vnd.openxmlformats-officedocument.presentationml.notesSlide+xml"/>
  <Override PartName="/ppt/tags/tag14.xml" ContentType="application/vnd.openxmlformats-officedocument.presentationml.tags+xml"/>
  <Override PartName="/ppt/notesSlides/notesSlide31.xml" ContentType="application/vnd.openxmlformats-officedocument.presentationml.notesSlide+xml"/>
  <Override PartName="/ppt/tags/tag15.xml" ContentType="application/vnd.openxmlformats-officedocument.presentationml.tags+xml"/>
  <Override PartName="/ppt/notesSlides/notesSlide32.xml" ContentType="application/vnd.openxmlformats-officedocument.presentationml.notesSlide+xml"/>
  <Override PartName="/ppt/tags/tag1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7.xml" ContentType="application/vnd.openxmlformats-officedocument.presentationml.tags+xml"/>
  <Override PartName="/ppt/notesSlides/notesSlide35.xml" ContentType="application/vnd.openxmlformats-officedocument.presentationml.notesSlide+xml"/>
  <Override PartName="/ppt/tags/tag18.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0.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1.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22.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23.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24.xml" ContentType="application/vnd.openxmlformats-officedocument.presentationml.tags+xml"/>
  <Override PartName="/ppt/notesSlides/notesSlide65.xml" ContentType="application/vnd.openxmlformats-officedocument.presentationml.notesSlide+xml"/>
  <Override PartName="/ppt/tags/tag25.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1"/>
  </p:notesMasterIdLst>
  <p:handoutMasterIdLst>
    <p:handoutMasterId r:id="rId72"/>
  </p:handoutMasterIdLst>
  <p:sldIdLst>
    <p:sldId id="256" r:id="rId2"/>
    <p:sldId id="257" r:id="rId3"/>
    <p:sldId id="377" r:id="rId4"/>
    <p:sldId id="262" r:id="rId5"/>
    <p:sldId id="261" r:id="rId6"/>
    <p:sldId id="263" r:id="rId7"/>
    <p:sldId id="402" r:id="rId8"/>
    <p:sldId id="398" r:id="rId9"/>
    <p:sldId id="266" r:id="rId10"/>
    <p:sldId id="277" r:id="rId11"/>
    <p:sldId id="278" r:id="rId12"/>
    <p:sldId id="279" r:id="rId13"/>
    <p:sldId id="364" r:id="rId14"/>
    <p:sldId id="265" r:id="rId15"/>
    <p:sldId id="268" r:id="rId16"/>
    <p:sldId id="375" r:id="rId17"/>
    <p:sldId id="270" r:id="rId18"/>
    <p:sldId id="401" r:id="rId19"/>
    <p:sldId id="387" r:id="rId20"/>
    <p:sldId id="348" r:id="rId21"/>
    <p:sldId id="281" r:id="rId22"/>
    <p:sldId id="282" r:id="rId23"/>
    <p:sldId id="283" r:id="rId24"/>
    <p:sldId id="285" r:id="rId25"/>
    <p:sldId id="287" r:id="rId26"/>
    <p:sldId id="288" r:id="rId27"/>
    <p:sldId id="289" r:id="rId28"/>
    <p:sldId id="290" r:id="rId29"/>
    <p:sldId id="294" r:id="rId30"/>
    <p:sldId id="392" r:id="rId31"/>
    <p:sldId id="391" r:id="rId32"/>
    <p:sldId id="303" r:id="rId33"/>
    <p:sldId id="307" r:id="rId34"/>
    <p:sldId id="406" r:id="rId35"/>
    <p:sldId id="305" r:id="rId36"/>
    <p:sldId id="306" r:id="rId37"/>
    <p:sldId id="390" r:id="rId38"/>
    <p:sldId id="309" r:id="rId39"/>
    <p:sldId id="310" r:id="rId40"/>
    <p:sldId id="295" r:id="rId41"/>
    <p:sldId id="308" r:id="rId42"/>
    <p:sldId id="403" r:id="rId43"/>
    <p:sldId id="404" r:id="rId44"/>
    <p:sldId id="395" r:id="rId45"/>
    <p:sldId id="396" r:id="rId46"/>
    <p:sldId id="397" r:id="rId47"/>
    <p:sldId id="409" r:id="rId48"/>
    <p:sldId id="291" r:id="rId49"/>
    <p:sldId id="317" r:id="rId50"/>
    <p:sldId id="286" r:id="rId51"/>
    <p:sldId id="405" r:id="rId52"/>
    <p:sldId id="318" r:id="rId53"/>
    <p:sldId id="407" r:id="rId54"/>
    <p:sldId id="354" r:id="rId55"/>
    <p:sldId id="328" r:id="rId56"/>
    <p:sldId id="329" r:id="rId57"/>
    <p:sldId id="331" r:id="rId58"/>
    <p:sldId id="330" r:id="rId59"/>
    <p:sldId id="332" r:id="rId60"/>
    <p:sldId id="323" r:id="rId61"/>
    <p:sldId id="333" r:id="rId62"/>
    <p:sldId id="334" r:id="rId63"/>
    <p:sldId id="337" r:id="rId64"/>
    <p:sldId id="338" r:id="rId65"/>
    <p:sldId id="355" r:id="rId66"/>
    <p:sldId id="356" r:id="rId67"/>
    <p:sldId id="408" r:id="rId68"/>
    <p:sldId id="346" r:id="rId69"/>
    <p:sldId id="345" r:id="rId70"/>
  </p:sldIdLst>
  <p:sldSz cx="12192000" cy="6858000"/>
  <p:notesSz cx="7023100" cy="9309100"/>
  <p:custDataLst>
    <p:tags r:id="rId73"/>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70643" autoAdjust="0"/>
  </p:normalViewPr>
  <p:slideViewPr>
    <p:cSldViewPr snapToGrid="0">
      <p:cViewPr varScale="1">
        <p:scale>
          <a:sx n="67" d="100"/>
          <a:sy n="67" d="100"/>
        </p:scale>
        <p:origin x="762" y="72"/>
      </p:cViewPr>
      <p:guideLst/>
    </p:cSldViewPr>
  </p:slideViewPr>
  <p:notesTextViewPr>
    <p:cViewPr>
      <p:scale>
        <a:sx n="1" d="1"/>
        <a:sy n="1" d="1"/>
      </p:scale>
      <p:origin x="0" y="0"/>
    </p:cViewPr>
  </p:notesTextViewPr>
  <p:sorterViewPr>
    <p:cViewPr>
      <p:scale>
        <a:sx n="100" d="100"/>
        <a:sy n="100" d="100"/>
      </p:scale>
      <p:origin x="0" y="-182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397CC8-B03A-4FFC-BFAD-0BD9E555F54B}" type="doc">
      <dgm:prSet loTypeId="urn:microsoft.com/office/officeart/2005/8/layout/hProcess9" loCatId="process" qsTypeId="urn:microsoft.com/office/officeart/2005/8/quickstyle/simple1" qsCatId="simple" csTypeId="urn:microsoft.com/office/officeart/2005/8/colors/accent1_4" csCatId="accent1" phldr="1"/>
      <dgm:spPr/>
    </dgm:pt>
    <dgm:pt modelId="{D115A1A9-DE0C-4624-8F29-67B367554B8A}">
      <dgm:prSet phldrT="[Text]"/>
      <dgm:spPr/>
      <dgm:t>
        <a:bodyPr/>
        <a:lstStyle/>
        <a:p>
          <a:r>
            <a:rPr lang="en-US" dirty="0"/>
            <a:t>1.Identification</a:t>
          </a:r>
        </a:p>
      </dgm:t>
    </dgm:pt>
    <dgm:pt modelId="{110C3637-8813-41C9-AD9B-D463FAF6B3A5}" type="parTrans" cxnId="{03592454-6C58-42D8-87CA-40F41E6E460A}">
      <dgm:prSet/>
      <dgm:spPr/>
      <dgm:t>
        <a:bodyPr/>
        <a:lstStyle/>
        <a:p>
          <a:endParaRPr lang="en-US"/>
        </a:p>
      </dgm:t>
    </dgm:pt>
    <dgm:pt modelId="{936865FE-9E57-4D38-92F6-B21AEEE94C21}" type="sibTrans" cxnId="{03592454-6C58-42D8-87CA-40F41E6E460A}">
      <dgm:prSet/>
      <dgm:spPr/>
      <dgm:t>
        <a:bodyPr/>
        <a:lstStyle/>
        <a:p>
          <a:endParaRPr lang="en-US"/>
        </a:p>
      </dgm:t>
    </dgm:pt>
    <dgm:pt modelId="{7258E605-47A6-40A6-AD86-8D53C850E980}">
      <dgm:prSet phldrT="[Text]"/>
      <dgm:spPr/>
      <dgm:t>
        <a:bodyPr/>
        <a:lstStyle/>
        <a:p>
          <a:r>
            <a:rPr lang="en-US" dirty="0"/>
            <a:t>2.Investigation</a:t>
          </a:r>
        </a:p>
      </dgm:t>
    </dgm:pt>
    <dgm:pt modelId="{789BFA21-85AF-4B05-ABCF-55E1AAF5B425}" type="parTrans" cxnId="{E5B95A4E-C9DA-42E6-8293-2834CD3B5FDF}">
      <dgm:prSet/>
      <dgm:spPr/>
      <dgm:t>
        <a:bodyPr/>
        <a:lstStyle/>
        <a:p>
          <a:endParaRPr lang="en-US"/>
        </a:p>
      </dgm:t>
    </dgm:pt>
    <dgm:pt modelId="{BF1A653A-9DB6-4CC6-B4F7-7C34DFAC4E38}" type="sibTrans" cxnId="{E5B95A4E-C9DA-42E6-8293-2834CD3B5FDF}">
      <dgm:prSet/>
      <dgm:spPr/>
      <dgm:t>
        <a:bodyPr/>
        <a:lstStyle/>
        <a:p>
          <a:endParaRPr lang="en-US"/>
        </a:p>
      </dgm:t>
    </dgm:pt>
    <dgm:pt modelId="{0DB4CE3F-1734-4C4E-AC98-212D4A15163E}">
      <dgm:prSet phldrT="[Text]"/>
      <dgm:spPr/>
      <dgm:t>
        <a:bodyPr/>
        <a:lstStyle/>
        <a:p>
          <a:r>
            <a:rPr lang="en-US" dirty="0"/>
            <a:t>3.Documentation</a:t>
          </a:r>
        </a:p>
      </dgm:t>
    </dgm:pt>
    <dgm:pt modelId="{FCE75A94-43C5-4337-8DB6-36451DF37460}" type="parTrans" cxnId="{893BB222-390C-48DA-A5A6-54ACEA6C4288}">
      <dgm:prSet/>
      <dgm:spPr/>
      <dgm:t>
        <a:bodyPr/>
        <a:lstStyle/>
        <a:p>
          <a:endParaRPr lang="en-US"/>
        </a:p>
      </dgm:t>
    </dgm:pt>
    <dgm:pt modelId="{330F40A3-74A5-4FE7-BAFC-FDE3AF214488}" type="sibTrans" cxnId="{893BB222-390C-48DA-A5A6-54ACEA6C4288}">
      <dgm:prSet/>
      <dgm:spPr/>
      <dgm:t>
        <a:bodyPr/>
        <a:lstStyle/>
        <a:p>
          <a:endParaRPr lang="en-US"/>
        </a:p>
      </dgm:t>
    </dgm:pt>
    <dgm:pt modelId="{F1041E13-207D-4AC9-857F-739E7DCB81EB}">
      <dgm:prSet/>
      <dgm:spPr/>
      <dgm:t>
        <a:bodyPr/>
        <a:lstStyle/>
        <a:p>
          <a:r>
            <a:rPr lang="en-US" dirty="0"/>
            <a:t>4.Preparation</a:t>
          </a:r>
        </a:p>
      </dgm:t>
    </dgm:pt>
    <dgm:pt modelId="{020A7810-D890-4D97-8238-ADEB49732708}" type="parTrans" cxnId="{37DF1CF7-48E4-4F84-888C-2D2DAA222841}">
      <dgm:prSet/>
      <dgm:spPr/>
      <dgm:t>
        <a:bodyPr/>
        <a:lstStyle/>
        <a:p>
          <a:endParaRPr lang="en-US"/>
        </a:p>
      </dgm:t>
    </dgm:pt>
    <dgm:pt modelId="{9CD57282-3DCD-468A-80A0-93E248ABDD54}" type="sibTrans" cxnId="{37DF1CF7-48E4-4F84-888C-2D2DAA222841}">
      <dgm:prSet/>
      <dgm:spPr/>
      <dgm:t>
        <a:bodyPr/>
        <a:lstStyle/>
        <a:p>
          <a:endParaRPr lang="en-US"/>
        </a:p>
      </dgm:t>
    </dgm:pt>
    <dgm:pt modelId="{23D20906-FA5B-4CAA-8CD5-D4640BCAEC61}">
      <dgm:prSet/>
      <dgm:spPr/>
      <dgm:t>
        <a:bodyPr/>
        <a:lstStyle/>
        <a:p>
          <a:r>
            <a:rPr lang="en-US" dirty="0"/>
            <a:t>5.Presentation</a:t>
          </a:r>
        </a:p>
      </dgm:t>
    </dgm:pt>
    <dgm:pt modelId="{4D2882BB-6AB6-47A9-95DA-3C1C51A45AD1}" type="parTrans" cxnId="{B710AF67-AC64-4EA2-AAB4-A93771563906}">
      <dgm:prSet/>
      <dgm:spPr/>
      <dgm:t>
        <a:bodyPr/>
        <a:lstStyle/>
        <a:p>
          <a:endParaRPr lang="en-US"/>
        </a:p>
      </dgm:t>
    </dgm:pt>
    <dgm:pt modelId="{119214E5-1873-4501-868B-E15DEBB32C08}" type="sibTrans" cxnId="{B710AF67-AC64-4EA2-AAB4-A93771563906}">
      <dgm:prSet/>
      <dgm:spPr/>
      <dgm:t>
        <a:bodyPr/>
        <a:lstStyle/>
        <a:p>
          <a:endParaRPr lang="en-US"/>
        </a:p>
      </dgm:t>
    </dgm:pt>
    <dgm:pt modelId="{1FA307A9-8969-4374-935A-C7AA493BFC71}" type="pres">
      <dgm:prSet presAssocID="{EC397CC8-B03A-4FFC-BFAD-0BD9E555F54B}" presName="CompostProcess" presStyleCnt="0">
        <dgm:presLayoutVars>
          <dgm:dir/>
          <dgm:resizeHandles val="exact"/>
        </dgm:presLayoutVars>
      </dgm:prSet>
      <dgm:spPr/>
    </dgm:pt>
    <dgm:pt modelId="{E00B1C4F-9C9E-4C64-A8F9-2D54E039BE18}" type="pres">
      <dgm:prSet presAssocID="{EC397CC8-B03A-4FFC-BFAD-0BD9E555F54B}" presName="arrow" presStyleLbl="bgShp" presStyleIdx="0" presStyleCnt="1"/>
      <dgm:spPr/>
    </dgm:pt>
    <dgm:pt modelId="{7617395A-049F-45B9-A42D-39DAEE5698B4}" type="pres">
      <dgm:prSet presAssocID="{EC397CC8-B03A-4FFC-BFAD-0BD9E555F54B}" presName="linearProcess" presStyleCnt="0"/>
      <dgm:spPr/>
    </dgm:pt>
    <dgm:pt modelId="{FB2B1C1D-22E4-4E6B-B55A-6DD22BCE5A86}" type="pres">
      <dgm:prSet presAssocID="{D115A1A9-DE0C-4624-8F29-67B367554B8A}" presName="textNode" presStyleLbl="node1" presStyleIdx="0" presStyleCnt="5">
        <dgm:presLayoutVars>
          <dgm:bulletEnabled val="1"/>
        </dgm:presLayoutVars>
      </dgm:prSet>
      <dgm:spPr/>
    </dgm:pt>
    <dgm:pt modelId="{B2306B3D-A5E4-449B-BA04-6BC26E01BD75}" type="pres">
      <dgm:prSet presAssocID="{936865FE-9E57-4D38-92F6-B21AEEE94C21}" presName="sibTrans" presStyleCnt="0"/>
      <dgm:spPr/>
    </dgm:pt>
    <dgm:pt modelId="{D992C974-396B-4640-960C-5179008B01C4}" type="pres">
      <dgm:prSet presAssocID="{7258E605-47A6-40A6-AD86-8D53C850E980}" presName="textNode" presStyleLbl="node1" presStyleIdx="1" presStyleCnt="5">
        <dgm:presLayoutVars>
          <dgm:bulletEnabled val="1"/>
        </dgm:presLayoutVars>
      </dgm:prSet>
      <dgm:spPr/>
    </dgm:pt>
    <dgm:pt modelId="{6D194FB4-BD44-49DC-9D8C-D9DD17FF97AF}" type="pres">
      <dgm:prSet presAssocID="{BF1A653A-9DB6-4CC6-B4F7-7C34DFAC4E38}" presName="sibTrans" presStyleCnt="0"/>
      <dgm:spPr/>
    </dgm:pt>
    <dgm:pt modelId="{9FE3086E-B409-4177-9D46-373B7390C835}" type="pres">
      <dgm:prSet presAssocID="{0DB4CE3F-1734-4C4E-AC98-212D4A15163E}" presName="textNode" presStyleLbl="node1" presStyleIdx="2" presStyleCnt="5">
        <dgm:presLayoutVars>
          <dgm:bulletEnabled val="1"/>
        </dgm:presLayoutVars>
      </dgm:prSet>
      <dgm:spPr/>
    </dgm:pt>
    <dgm:pt modelId="{77898A24-01D9-45D4-8772-E6ECCCF38298}" type="pres">
      <dgm:prSet presAssocID="{330F40A3-74A5-4FE7-BAFC-FDE3AF214488}" presName="sibTrans" presStyleCnt="0"/>
      <dgm:spPr/>
    </dgm:pt>
    <dgm:pt modelId="{09F28FFE-2DB0-4B28-912D-49DC7813F76E}" type="pres">
      <dgm:prSet presAssocID="{F1041E13-207D-4AC9-857F-739E7DCB81EB}" presName="textNode" presStyleLbl="node1" presStyleIdx="3" presStyleCnt="5">
        <dgm:presLayoutVars>
          <dgm:bulletEnabled val="1"/>
        </dgm:presLayoutVars>
      </dgm:prSet>
      <dgm:spPr/>
    </dgm:pt>
    <dgm:pt modelId="{580C76A4-5ECC-46FA-B4CA-747C2DB0FEF6}" type="pres">
      <dgm:prSet presAssocID="{9CD57282-3DCD-468A-80A0-93E248ABDD54}" presName="sibTrans" presStyleCnt="0"/>
      <dgm:spPr/>
    </dgm:pt>
    <dgm:pt modelId="{32C4BEE8-2747-48A0-A141-9891081AA334}" type="pres">
      <dgm:prSet presAssocID="{23D20906-FA5B-4CAA-8CD5-D4640BCAEC61}" presName="textNode" presStyleLbl="node1" presStyleIdx="4" presStyleCnt="5">
        <dgm:presLayoutVars>
          <dgm:bulletEnabled val="1"/>
        </dgm:presLayoutVars>
      </dgm:prSet>
      <dgm:spPr/>
    </dgm:pt>
  </dgm:ptLst>
  <dgm:cxnLst>
    <dgm:cxn modelId="{1075A007-CA69-477F-AEC2-5A9B3209F441}" type="presOf" srcId="{F1041E13-207D-4AC9-857F-739E7DCB81EB}" destId="{09F28FFE-2DB0-4B28-912D-49DC7813F76E}" srcOrd="0" destOrd="0" presId="urn:microsoft.com/office/officeart/2005/8/layout/hProcess9"/>
    <dgm:cxn modelId="{F7685F12-A23B-4FEA-93E7-43E5280AE0BA}" type="presOf" srcId="{EC397CC8-B03A-4FFC-BFAD-0BD9E555F54B}" destId="{1FA307A9-8969-4374-935A-C7AA493BFC71}" srcOrd="0" destOrd="0" presId="urn:microsoft.com/office/officeart/2005/8/layout/hProcess9"/>
    <dgm:cxn modelId="{893BB222-390C-48DA-A5A6-54ACEA6C4288}" srcId="{EC397CC8-B03A-4FFC-BFAD-0BD9E555F54B}" destId="{0DB4CE3F-1734-4C4E-AC98-212D4A15163E}" srcOrd="2" destOrd="0" parTransId="{FCE75A94-43C5-4337-8DB6-36451DF37460}" sibTransId="{330F40A3-74A5-4FE7-BAFC-FDE3AF214488}"/>
    <dgm:cxn modelId="{844B6326-AB55-4E84-A8EE-C831DFDB7473}" type="presOf" srcId="{7258E605-47A6-40A6-AD86-8D53C850E980}" destId="{D992C974-396B-4640-960C-5179008B01C4}" srcOrd="0" destOrd="0" presId="urn:microsoft.com/office/officeart/2005/8/layout/hProcess9"/>
    <dgm:cxn modelId="{ED009035-61E3-4E7E-A36F-0134CB6FE747}" type="presOf" srcId="{0DB4CE3F-1734-4C4E-AC98-212D4A15163E}" destId="{9FE3086E-B409-4177-9D46-373B7390C835}" srcOrd="0" destOrd="0" presId="urn:microsoft.com/office/officeart/2005/8/layout/hProcess9"/>
    <dgm:cxn modelId="{E4F60361-29A8-49DE-ACF2-4B31B079C64F}" type="presOf" srcId="{23D20906-FA5B-4CAA-8CD5-D4640BCAEC61}" destId="{32C4BEE8-2747-48A0-A141-9891081AA334}" srcOrd="0" destOrd="0" presId="urn:microsoft.com/office/officeart/2005/8/layout/hProcess9"/>
    <dgm:cxn modelId="{B710AF67-AC64-4EA2-AAB4-A93771563906}" srcId="{EC397CC8-B03A-4FFC-BFAD-0BD9E555F54B}" destId="{23D20906-FA5B-4CAA-8CD5-D4640BCAEC61}" srcOrd="4" destOrd="0" parTransId="{4D2882BB-6AB6-47A9-95DA-3C1C51A45AD1}" sibTransId="{119214E5-1873-4501-868B-E15DEBB32C08}"/>
    <dgm:cxn modelId="{E5B95A4E-C9DA-42E6-8293-2834CD3B5FDF}" srcId="{EC397CC8-B03A-4FFC-BFAD-0BD9E555F54B}" destId="{7258E605-47A6-40A6-AD86-8D53C850E980}" srcOrd="1" destOrd="0" parTransId="{789BFA21-85AF-4B05-ABCF-55E1AAF5B425}" sibTransId="{BF1A653A-9DB6-4CC6-B4F7-7C34DFAC4E38}"/>
    <dgm:cxn modelId="{03592454-6C58-42D8-87CA-40F41E6E460A}" srcId="{EC397CC8-B03A-4FFC-BFAD-0BD9E555F54B}" destId="{D115A1A9-DE0C-4624-8F29-67B367554B8A}" srcOrd="0" destOrd="0" parTransId="{110C3637-8813-41C9-AD9B-D463FAF6B3A5}" sibTransId="{936865FE-9E57-4D38-92F6-B21AEEE94C21}"/>
    <dgm:cxn modelId="{7FFB21D4-51F1-4D23-912A-DA9539BB8DAB}" type="presOf" srcId="{D115A1A9-DE0C-4624-8F29-67B367554B8A}" destId="{FB2B1C1D-22E4-4E6B-B55A-6DD22BCE5A86}" srcOrd="0" destOrd="0" presId="urn:microsoft.com/office/officeart/2005/8/layout/hProcess9"/>
    <dgm:cxn modelId="{37DF1CF7-48E4-4F84-888C-2D2DAA222841}" srcId="{EC397CC8-B03A-4FFC-BFAD-0BD9E555F54B}" destId="{F1041E13-207D-4AC9-857F-739E7DCB81EB}" srcOrd="3" destOrd="0" parTransId="{020A7810-D890-4D97-8238-ADEB49732708}" sibTransId="{9CD57282-3DCD-468A-80A0-93E248ABDD54}"/>
    <dgm:cxn modelId="{870CB52E-FF1A-4F49-853A-765D68C55D1B}" type="presParOf" srcId="{1FA307A9-8969-4374-935A-C7AA493BFC71}" destId="{E00B1C4F-9C9E-4C64-A8F9-2D54E039BE18}" srcOrd="0" destOrd="0" presId="urn:microsoft.com/office/officeart/2005/8/layout/hProcess9"/>
    <dgm:cxn modelId="{31F69920-F21C-4120-8926-24EA88686AE8}" type="presParOf" srcId="{1FA307A9-8969-4374-935A-C7AA493BFC71}" destId="{7617395A-049F-45B9-A42D-39DAEE5698B4}" srcOrd="1" destOrd="0" presId="urn:microsoft.com/office/officeart/2005/8/layout/hProcess9"/>
    <dgm:cxn modelId="{8957D5FB-EEE0-4D6D-9DF1-D590D4822AA9}" type="presParOf" srcId="{7617395A-049F-45B9-A42D-39DAEE5698B4}" destId="{FB2B1C1D-22E4-4E6B-B55A-6DD22BCE5A86}" srcOrd="0" destOrd="0" presId="urn:microsoft.com/office/officeart/2005/8/layout/hProcess9"/>
    <dgm:cxn modelId="{C25C5FF7-91D4-413E-B7BE-62C1746EE57F}" type="presParOf" srcId="{7617395A-049F-45B9-A42D-39DAEE5698B4}" destId="{B2306B3D-A5E4-449B-BA04-6BC26E01BD75}" srcOrd="1" destOrd="0" presId="urn:microsoft.com/office/officeart/2005/8/layout/hProcess9"/>
    <dgm:cxn modelId="{1E4B4682-D710-40ED-9D29-A4D7C7735642}" type="presParOf" srcId="{7617395A-049F-45B9-A42D-39DAEE5698B4}" destId="{D992C974-396B-4640-960C-5179008B01C4}" srcOrd="2" destOrd="0" presId="urn:microsoft.com/office/officeart/2005/8/layout/hProcess9"/>
    <dgm:cxn modelId="{3DFFC037-E304-4C75-8354-981354869745}" type="presParOf" srcId="{7617395A-049F-45B9-A42D-39DAEE5698B4}" destId="{6D194FB4-BD44-49DC-9D8C-D9DD17FF97AF}" srcOrd="3" destOrd="0" presId="urn:microsoft.com/office/officeart/2005/8/layout/hProcess9"/>
    <dgm:cxn modelId="{55FDE611-BF27-4220-9F19-4ACA238CEEEC}" type="presParOf" srcId="{7617395A-049F-45B9-A42D-39DAEE5698B4}" destId="{9FE3086E-B409-4177-9D46-373B7390C835}" srcOrd="4" destOrd="0" presId="urn:microsoft.com/office/officeart/2005/8/layout/hProcess9"/>
    <dgm:cxn modelId="{A36D2C93-F570-4025-8565-6718B404B91D}" type="presParOf" srcId="{7617395A-049F-45B9-A42D-39DAEE5698B4}" destId="{77898A24-01D9-45D4-8772-E6ECCCF38298}" srcOrd="5" destOrd="0" presId="urn:microsoft.com/office/officeart/2005/8/layout/hProcess9"/>
    <dgm:cxn modelId="{F83D4576-5BDE-411C-B729-EFA46AAABE59}" type="presParOf" srcId="{7617395A-049F-45B9-A42D-39DAEE5698B4}" destId="{09F28FFE-2DB0-4B28-912D-49DC7813F76E}" srcOrd="6" destOrd="0" presId="urn:microsoft.com/office/officeart/2005/8/layout/hProcess9"/>
    <dgm:cxn modelId="{291C0793-23C7-4A5A-A607-A1DEDB400094}" type="presParOf" srcId="{7617395A-049F-45B9-A42D-39DAEE5698B4}" destId="{580C76A4-5ECC-46FA-B4CA-747C2DB0FEF6}" srcOrd="7" destOrd="0" presId="urn:microsoft.com/office/officeart/2005/8/layout/hProcess9"/>
    <dgm:cxn modelId="{092A94D0-4D11-484F-A2E4-1424527FA9E0}" type="presParOf" srcId="{7617395A-049F-45B9-A42D-39DAEE5698B4}" destId="{32C4BEE8-2747-48A0-A141-9891081AA334}"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B1C4F-9C9E-4C64-A8F9-2D54E039BE18}">
      <dsp:nvSpPr>
        <dsp:cNvPr id="0" name=""/>
        <dsp:cNvSpPr/>
      </dsp:nvSpPr>
      <dsp:spPr>
        <a:xfrm>
          <a:off x="681388" y="0"/>
          <a:ext cx="7722402" cy="5418667"/>
        </a:xfrm>
        <a:prstGeom prst="rightArrow">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2B1C1D-22E4-4E6B-B55A-6DD22BCE5A86}">
      <dsp:nvSpPr>
        <dsp:cNvPr id="0" name=""/>
        <dsp:cNvSpPr/>
      </dsp:nvSpPr>
      <dsp:spPr>
        <a:xfrm>
          <a:off x="3958" y="1625600"/>
          <a:ext cx="1726286" cy="2167466"/>
        </a:xfrm>
        <a:prstGeom prst="round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1.Identification</a:t>
          </a:r>
        </a:p>
      </dsp:txBody>
      <dsp:txXfrm>
        <a:off x="88228" y="1709870"/>
        <a:ext cx="1557746" cy="1998926"/>
      </dsp:txXfrm>
    </dsp:sp>
    <dsp:sp modelId="{D992C974-396B-4640-960C-5179008B01C4}">
      <dsp:nvSpPr>
        <dsp:cNvPr id="0" name=""/>
        <dsp:cNvSpPr/>
      </dsp:nvSpPr>
      <dsp:spPr>
        <a:xfrm>
          <a:off x="1841702" y="1625600"/>
          <a:ext cx="1726286" cy="2167466"/>
        </a:xfrm>
        <a:prstGeom prst="roundRect">
          <a:avLst/>
        </a:prstGeom>
        <a:solidFill>
          <a:schemeClr val="accent1">
            <a:shade val="50000"/>
            <a:hueOff val="133703"/>
            <a:satOff val="3582"/>
            <a:lumOff val="157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2.Investigation</a:t>
          </a:r>
        </a:p>
      </dsp:txBody>
      <dsp:txXfrm>
        <a:off x="1925972" y="1709870"/>
        <a:ext cx="1557746" cy="1998926"/>
      </dsp:txXfrm>
    </dsp:sp>
    <dsp:sp modelId="{9FE3086E-B409-4177-9D46-373B7390C835}">
      <dsp:nvSpPr>
        <dsp:cNvPr id="0" name=""/>
        <dsp:cNvSpPr/>
      </dsp:nvSpPr>
      <dsp:spPr>
        <a:xfrm>
          <a:off x="3679446" y="1625600"/>
          <a:ext cx="1726286" cy="2167466"/>
        </a:xfrm>
        <a:prstGeom prst="roundRect">
          <a:avLst/>
        </a:prstGeom>
        <a:solidFill>
          <a:schemeClr val="accent1">
            <a:shade val="50000"/>
            <a:hueOff val="267407"/>
            <a:satOff val="7164"/>
            <a:lumOff val="315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3.Documentation</a:t>
          </a:r>
        </a:p>
      </dsp:txBody>
      <dsp:txXfrm>
        <a:off x="3763716" y="1709870"/>
        <a:ext cx="1557746" cy="1998926"/>
      </dsp:txXfrm>
    </dsp:sp>
    <dsp:sp modelId="{09F28FFE-2DB0-4B28-912D-49DC7813F76E}">
      <dsp:nvSpPr>
        <dsp:cNvPr id="0" name=""/>
        <dsp:cNvSpPr/>
      </dsp:nvSpPr>
      <dsp:spPr>
        <a:xfrm>
          <a:off x="5517190" y="1625600"/>
          <a:ext cx="1726286" cy="2167466"/>
        </a:xfrm>
        <a:prstGeom prst="roundRect">
          <a:avLst/>
        </a:prstGeom>
        <a:solidFill>
          <a:schemeClr val="accent1">
            <a:shade val="50000"/>
            <a:hueOff val="267407"/>
            <a:satOff val="7164"/>
            <a:lumOff val="315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4.Preparation</a:t>
          </a:r>
        </a:p>
      </dsp:txBody>
      <dsp:txXfrm>
        <a:off x="5601460" y="1709870"/>
        <a:ext cx="1557746" cy="1998926"/>
      </dsp:txXfrm>
    </dsp:sp>
    <dsp:sp modelId="{32C4BEE8-2747-48A0-A141-9891081AA334}">
      <dsp:nvSpPr>
        <dsp:cNvPr id="0" name=""/>
        <dsp:cNvSpPr/>
      </dsp:nvSpPr>
      <dsp:spPr>
        <a:xfrm>
          <a:off x="7354934" y="1625600"/>
          <a:ext cx="1726286" cy="2167466"/>
        </a:xfrm>
        <a:prstGeom prst="roundRect">
          <a:avLst/>
        </a:prstGeom>
        <a:solidFill>
          <a:schemeClr val="accent1">
            <a:shade val="50000"/>
            <a:hueOff val="133703"/>
            <a:satOff val="3582"/>
            <a:lumOff val="157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5.Presentation</a:t>
          </a:r>
        </a:p>
      </dsp:txBody>
      <dsp:txXfrm>
        <a:off x="7439204" y="1709870"/>
        <a:ext cx="1557746" cy="199892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D0DADB-F1E3-4FC8-9C5E-151D540442FB}"/>
              </a:ext>
            </a:extLst>
          </p:cNvPr>
          <p:cNvSpPr>
            <a:spLocks noGrp="1"/>
          </p:cNvSpPr>
          <p:nvPr>
            <p:ph type="hdr" sz="quarter"/>
          </p:nvPr>
        </p:nvSpPr>
        <p:spPr>
          <a:xfrm>
            <a:off x="0" y="1"/>
            <a:ext cx="3043238" cy="466725"/>
          </a:xfrm>
          <a:prstGeom prst="rect">
            <a:avLst/>
          </a:prstGeom>
        </p:spPr>
        <p:txBody>
          <a:bodyPr vert="horz" lIns="91429" tIns="45715" rIns="91429" bIns="45715" rtlCol="0"/>
          <a:lstStyle>
            <a:lvl1pPr algn="l">
              <a:defRPr sz="1200"/>
            </a:lvl1pPr>
          </a:lstStyle>
          <a:p>
            <a:endParaRPr lang="en-US"/>
          </a:p>
        </p:txBody>
      </p:sp>
      <p:sp>
        <p:nvSpPr>
          <p:cNvPr id="3" name="Date Placeholder 2">
            <a:extLst>
              <a:ext uri="{FF2B5EF4-FFF2-40B4-BE49-F238E27FC236}">
                <a16:creationId xmlns:a16="http://schemas.microsoft.com/office/drawing/2014/main" id="{A6CD08DC-53B6-49F6-90EA-912E795E525E}"/>
              </a:ext>
            </a:extLst>
          </p:cNvPr>
          <p:cNvSpPr>
            <a:spLocks noGrp="1"/>
          </p:cNvSpPr>
          <p:nvPr>
            <p:ph type="dt" sz="quarter" idx="1"/>
          </p:nvPr>
        </p:nvSpPr>
        <p:spPr>
          <a:xfrm>
            <a:off x="3978275" y="1"/>
            <a:ext cx="3043238" cy="466725"/>
          </a:xfrm>
          <a:prstGeom prst="rect">
            <a:avLst/>
          </a:prstGeom>
        </p:spPr>
        <p:txBody>
          <a:bodyPr vert="horz" lIns="91429" tIns="45715" rIns="91429" bIns="45715" rtlCol="0"/>
          <a:lstStyle>
            <a:lvl1pPr algn="r">
              <a:defRPr sz="1200"/>
            </a:lvl1pPr>
          </a:lstStyle>
          <a:p>
            <a:fld id="{03E29CA0-B2EA-4EEC-9AD0-C113F0D531F4}" type="datetimeFigureOut">
              <a:rPr lang="en-US" smtClean="0"/>
              <a:t>4/11/2018</a:t>
            </a:fld>
            <a:endParaRPr lang="en-US"/>
          </a:p>
        </p:txBody>
      </p:sp>
      <p:sp>
        <p:nvSpPr>
          <p:cNvPr id="4" name="Footer Placeholder 3">
            <a:extLst>
              <a:ext uri="{FF2B5EF4-FFF2-40B4-BE49-F238E27FC236}">
                <a16:creationId xmlns:a16="http://schemas.microsoft.com/office/drawing/2014/main" id="{593BA1C8-CF03-4816-9B4E-67470DB5608A}"/>
              </a:ext>
            </a:extLst>
          </p:cNvPr>
          <p:cNvSpPr>
            <a:spLocks noGrp="1"/>
          </p:cNvSpPr>
          <p:nvPr>
            <p:ph type="ftr" sz="quarter" idx="2"/>
          </p:nvPr>
        </p:nvSpPr>
        <p:spPr>
          <a:xfrm>
            <a:off x="0" y="8842376"/>
            <a:ext cx="3043238" cy="466725"/>
          </a:xfrm>
          <a:prstGeom prst="rect">
            <a:avLst/>
          </a:prstGeom>
        </p:spPr>
        <p:txBody>
          <a:bodyPr vert="horz" lIns="91429" tIns="45715" rIns="91429" bIns="4571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98F901-1490-4876-A190-F71828394D7E}"/>
              </a:ext>
            </a:extLst>
          </p:cNvPr>
          <p:cNvSpPr>
            <a:spLocks noGrp="1"/>
          </p:cNvSpPr>
          <p:nvPr>
            <p:ph type="sldNum" sz="quarter" idx="3"/>
          </p:nvPr>
        </p:nvSpPr>
        <p:spPr>
          <a:xfrm>
            <a:off x="3978275" y="8842376"/>
            <a:ext cx="3043238" cy="466725"/>
          </a:xfrm>
          <a:prstGeom prst="rect">
            <a:avLst/>
          </a:prstGeom>
        </p:spPr>
        <p:txBody>
          <a:bodyPr vert="horz" lIns="91429" tIns="45715" rIns="91429" bIns="45715" rtlCol="0" anchor="b"/>
          <a:lstStyle>
            <a:lvl1pPr algn="r">
              <a:defRPr sz="1200"/>
            </a:lvl1pPr>
          </a:lstStyle>
          <a:p>
            <a:fld id="{495FC409-F21B-4E24-AD2D-869FB1C247F3}" type="slidenum">
              <a:rPr lang="en-US" smtClean="0"/>
              <a:t>‹#›</a:t>
            </a:fld>
            <a:endParaRPr lang="en-US"/>
          </a:p>
        </p:txBody>
      </p:sp>
    </p:spTree>
    <p:extLst>
      <p:ext uri="{BB962C8B-B14F-4D97-AF65-F5344CB8AC3E}">
        <p14:creationId xmlns:p14="http://schemas.microsoft.com/office/powerpoint/2010/main" val="2234144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1" name="Shape 611"/>
          <p:cNvSpPr>
            <a:spLocks noGrp="1" noRot="1" noChangeAspect="1"/>
          </p:cNvSpPr>
          <p:nvPr>
            <p:ph type="sldImg"/>
          </p:nvPr>
        </p:nvSpPr>
        <p:spPr>
          <a:xfrm>
            <a:off x="407988" y="698500"/>
            <a:ext cx="6207125" cy="3490913"/>
          </a:xfrm>
          <a:prstGeom prst="rect">
            <a:avLst/>
          </a:prstGeom>
        </p:spPr>
        <p:txBody>
          <a:bodyPr lIns="93313" tIns="46657" rIns="93313" bIns="46657"/>
          <a:lstStyle/>
          <a:p>
            <a:endParaRPr/>
          </a:p>
        </p:txBody>
      </p:sp>
      <p:sp>
        <p:nvSpPr>
          <p:cNvPr id="612" name="Shape 612"/>
          <p:cNvSpPr>
            <a:spLocks noGrp="1"/>
          </p:cNvSpPr>
          <p:nvPr>
            <p:ph type="body" sz="quarter" idx="1"/>
          </p:nvPr>
        </p:nvSpPr>
        <p:spPr>
          <a:xfrm>
            <a:off x="936415" y="4421824"/>
            <a:ext cx="5150273" cy="4189095"/>
          </a:xfrm>
          <a:prstGeom prst="rect">
            <a:avLst/>
          </a:prstGeom>
        </p:spPr>
        <p:txBody>
          <a:bodyPr lIns="93313" tIns="46657" rIns="93313" bIns="46657"/>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a:spLocks noGrp="1" noRot="1" noChangeAspect="1"/>
          </p:cNvSpPr>
          <p:nvPr>
            <p:ph type="sldImg"/>
          </p:nvPr>
        </p:nvSpPr>
        <p:spPr>
          <a:xfrm>
            <a:off x="407988" y="698500"/>
            <a:ext cx="6207125" cy="3490913"/>
          </a:xfrm>
          <a:prstGeom prst="rect">
            <a:avLst/>
          </a:prstGeom>
        </p:spPr>
        <p:txBody>
          <a:bodyPr/>
          <a:lstStyle/>
          <a:p>
            <a:endParaRPr/>
          </a:p>
        </p:txBody>
      </p:sp>
      <p:sp>
        <p:nvSpPr>
          <p:cNvPr id="617" name="Shape 617"/>
          <p:cNvSpPr>
            <a:spLocks noGrp="1"/>
          </p:cNvSpPr>
          <p:nvPr>
            <p:ph type="body" sz="quarter" idx="1"/>
          </p:nvPr>
        </p:nvSpPr>
        <p:spPr>
          <a:prstGeom prst="rect">
            <a:avLst/>
          </a:prstGeom>
        </p:spPr>
        <p:txBody>
          <a:bodyPr/>
          <a:lstStyle/>
          <a:p>
            <a:r>
              <a:rPr dirty="0"/>
              <a:t>Organizer should open the session and show their screen with this slide at least 30 minutes before the start of the class.</a:t>
            </a:r>
            <a:endParaRPr lang="en-US" dirty="0"/>
          </a:p>
          <a:p>
            <a:endParaRPr lang="en-US" dirty="0"/>
          </a:p>
          <a:p>
            <a:r>
              <a:rPr lang="en-US" dirty="0"/>
              <a:t>(OPTIONAL) SAY: Good Morning, we will give a few more people the opportunity to join us who may be having technical difficulties. Thank you for your patience, we will begin shortly.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Shape 765"/>
          <p:cNvSpPr>
            <a:spLocks noGrp="1" noRot="1" noChangeAspect="1"/>
          </p:cNvSpPr>
          <p:nvPr>
            <p:ph type="sldImg"/>
          </p:nvPr>
        </p:nvSpPr>
        <p:spPr>
          <a:xfrm>
            <a:off x="407988" y="698500"/>
            <a:ext cx="6207125" cy="3490913"/>
          </a:xfrm>
          <a:prstGeom prst="rect">
            <a:avLst/>
          </a:prstGeom>
        </p:spPr>
        <p:txBody>
          <a:bodyPr/>
          <a:lstStyle/>
          <a:p>
            <a:endParaRPr/>
          </a:p>
        </p:txBody>
      </p:sp>
      <p:sp>
        <p:nvSpPr>
          <p:cNvPr id="766" name="Shape 766"/>
          <p:cNvSpPr>
            <a:spLocks noGrp="1"/>
          </p:cNvSpPr>
          <p:nvPr>
            <p:ph type="body" sz="quarter" idx="1"/>
          </p:nvPr>
        </p:nvSpPr>
        <p:spPr>
          <a:prstGeom prst="rect">
            <a:avLst/>
          </a:prstGeom>
        </p:spPr>
        <p:txBody>
          <a:bodyPr/>
          <a:lstStyle/>
          <a:p>
            <a:r>
              <a:rPr lang="en-US" dirty="0"/>
              <a:t>SAY: Typically, this is what the Local’s structure should look like. Most importantly, as depicted here in red, are the members, Members of course are house within the Local part of the entire AFGE structure. In your role as Steward, always keep in mind and be reminded you are working in service to our members. </a:t>
            </a:r>
          </a:p>
          <a:p>
            <a:endParaRPr lang="en-US" dirty="0"/>
          </a:p>
          <a:p>
            <a:r>
              <a:rPr lang="en-US" dirty="0"/>
              <a:t>The Local should have a president, and </a:t>
            </a:r>
            <a:r>
              <a:rPr lang="en-US" dirty="0" err="1"/>
              <a:t>Eboard</a:t>
            </a:r>
            <a:r>
              <a:rPr lang="en-US" dirty="0"/>
              <a:t> which consist of roles outlined in the Local Constitution. The local Constitution is where the policies of the Local itself is outlined, so this is why you want to make sure you have a copy of this. </a:t>
            </a:r>
            <a:endParaRPr dirty="0"/>
          </a:p>
        </p:txBody>
      </p:sp>
    </p:spTree>
    <p:extLst>
      <p:ext uri="{BB962C8B-B14F-4D97-AF65-F5344CB8AC3E}">
        <p14:creationId xmlns:p14="http://schemas.microsoft.com/office/powerpoint/2010/main" val="3442347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***Make the connection between the relationship between the local, district, council, and national. Discuss how each of these organization are potential resources for you and your local and discuss the proper protocol to follow to seek assistance.</a:t>
            </a:r>
          </a:p>
          <a:p>
            <a:endParaRPr lang="en-US" dirty="0"/>
          </a:p>
          <a:p>
            <a:r>
              <a:rPr lang="en-US" dirty="0"/>
              <a:t>SAY: If we were to look at the structure broadly here is what we have. AFGE is divided into National, Regional, Local and Council entities. We just talked about the Local level, so next up is the regional level. AFGE organizes in regions covered by Districts. AFGE has 12 total districts, each one led by one of the national vice presidents. If you know your District and VP please type it in the chat box. Your District is the first resource you all have as Stewards for assistance. Within your district are National Reps and WFP coordinators. </a:t>
            </a:r>
          </a:p>
          <a:p>
            <a:endParaRPr lang="en-US" dirty="0"/>
          </a:p>
          <a:p>
            <a:r>
              <a:rPr lang="en-US" dirty="0"/>
              <a:t>Next is the National level, and the national office is housed in Washington DC. This is where the National President is, as well as these other departments. The NST Office has training available for fiduciary responsibilities, usually bestowed upon members of Local leadership. Also within the National Office is the General Counsel Office where assistance can be requested on any matter affecting employment as a Federal employee. Attorneys from the GCO office are located at various locations throughout the country as well. </a:t>
            </a:r>
          </a:p>
          <a:p>
            <a:endParaRPr lang="en-US" dirty="0"/>
          </a:p>
          <a:p>
            <a:r>
              <a:rPr lang="en-US" dirty="0"/>
              <a:t>If you look over to your right you see Councils. AFGE has over 121 charted councils and 30 of these are bargaining councils. Bargaining Councils typically negotiate agency wide contracts. The Council level consist of council president and the council e-board. There are resources available from Councils as well, depending on how big the council is, such a training.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7938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Emphasize the importance of the democratic structure of the union: members vote on the officers, as well as vote on changes to the CBA and overall budget. This happens at the National Convention. </a:t>
            </a:r>
          </a:p>
          <a:p>
            <a:endParaRPr lang="en-US" dirty="0"/>
          </a:p>
          <a:p>
            <a:r>
              <a:rPr lang="en-US" dirty="0"/>
              <a:t>ASK: Has anyone here attended a National Convention? </a:t>
            </a:r>
          </a:p>
          <a:p>
            <a:endParaRPr lang="en-US" dirty="0"/>
          </a:p>
          <a:p>
            <a:r>
              <a:rPr lang="en-US" dirty="0"/>
              <a:t>SAY: The National Convention occurs every three years and is the highest governing authority of AFGE. The National Constitution is amended at the Convention and is an overall important part of our union structure because the Constitution sets forth the rules by which the union conducts its business. </a:t>
            </a:r>
          </a:p>
          <a:p>
            <a:endParaRPr lang="en-US" dirty="0"/>
          </a:p>
          <a:p>
            <a:endParaRPr lang="en-US" dirty="0"/>
          </a:p>
        </p:txBody>
      </p:sp>
    </p:spTree>
    <p:extLst>
      <p:ext uri="{BB962C8B-B14F-4D97-AF65-F5344CB8AC3E}">
        <p14:creationId xmlns:p14="http://schemas.microsoft.com/office/powerpoint/2010/main" val="1003703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noRot="1" noChangeAspect="1"/>
          </p:cNvSpPr>
          <p:nvPr>
            <p:ph type="sldImg"/>
          </p:nvPr>
        </p:nvSpPr>
        <p:spPr>
          <a:xfrm>
            <a:off x="407988" y="698500"/>
            <a:ext cx="6207125" cy="3490913"/>
          </a:xfrm>
          <a:prstGeom prst="rect">
            <a:avLst/>
          </a:prstGeom>
        </p:spPr>
        <p:txBody>
          <a:bodyPr/>
          <a:lstStyle/>
          <a:p>
            <a:endParaRPr/>
          </a:p>
        </p:txBody>
      </p:sp>
      <p:sp>
        <p:nvSpPr>
          <p:cNvPr id="742" name="Shape 742"/>
          <p:cNvSpPr>
            <a:spLocks noGrp="1"/>
          </p:cNvSpPr>
          <p:nvPr>
            <p:ph type="body" sz="quarter" idx="1"/>
          </p:nvPr>
        </p:nvSpPr>
        <p:spPr>
          <a:prstGeom prst="rect">
            <a:avLst/>
          </a:prstGeom>
        </p:spPr>
        <p:txBody>
          <a:bodyPr/>
          <a:lstStyle/>
          <a:p>
            <a:r>
              <a:rPr dirty="0"/>
              <a:t>ASK: What does AFL-CIO stand for? How does it relate to AFGE and the work that you do as a steward?</a:t>
            </a:r>
          </a:p>
          <a:p>
            <a:r>
              <a:rPr dirty="0"/>
              <a:t>SAY: AFGE is a member of the American Federation of Labor and the Congress of Industrial Organizations (AFL- CIO, the largest federation of unions in the United States, made up of 56 national and international unions, together representing more than 12.5 million workers.</a:t>
            </a:r>
          </a:p>
          <a:p>
            <a:r>
              <a:rPr dirty="0"/>
              <a:t>SAY: National unions and their locals can affiliate with their state federation or Central Labor Council (CLC). It is usually at the CLC level that locals and their members mobilize around organizing campaigns, etc.</a:t>
            </a:r>
          </a:p>
          <a:p>
            <a:r>
              <a:rPr dirty="0"/>
              <a:t>SAY: CLCs and Area Labor Federations (ALFs) tend to focus on county or city lobbying, elections, zoning, economic issues, and local needs.</a:t>
            </a:r>
          </a:p>
          <a:p>
            <a:r>
              <a:rPr dirty="0"/>
              <a:t>SAY: State AFL-CIO or State Federations tend to focus on state legislative lobbying, economic policy, elections, and other statewide issues. Both state and local bodies work to mobilize members around campaigns, electoral politics, lobbying, strikes, picketing, boycotts, and similar needs.</a:t>
            </a:r>
          </a:p>
          <a:p>
            <a:r>
              <a:rPr dirty="0"/>
              <a:t>SAY: Constituency Groups are non-profit, nonpartisan organizations chartered and funded by the AFL-CIO to enhance the representational effectives of various under- represented groups. Usually they serve as a means to enhance the organizing of new members and as voter registrations and mobilization bodies. Examples of these groups include the A. Phillip Randolph Institute, Alliance for Retired Americans.</a:t>
            </a:r>
          </a:p>
          <a:p>
            <a:r>
              <a:rPr dirty="0"/>
              <a:t>SAY: Allied Groups are independent organizations that wish to work closely with the AFL-CIO and promote its</a:t>
            </a:r>
          </a:p>
          <a:p>
            <a:r>
              <a:rPr dirty="0"/>
              <a:t>missions and goals. Such groups include JWJ – Jobs with Justice, IWJ – Interfaith Worker Justice.</a:t>
            </a:r>
          </a:p>
        </p:txBody>
      </p:sp>
    </p:spTree>
    <p:extLst>
      <p:ext uri="{BB962C8B-B14F-4D97-AF65-F5344CB8AC3E}">
        <p14:creationId xmlns:p14="http://schemas.microsoft.com/office/powerpoint/2010/main" val="3018560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Shape 675"/>
          <p:cNvSpPr>
            <a:spLocks noGrp="1" noRot="1" noChangeAspect="1"/>
          </p:cNvSpPr>
          <p:nvPr>
            <p:ph type="sldImg"/>
          </p:nvPr>
        </p:nvSpPr>
        <p:spPr>
          <a:xfrm>
            <a:off x="407988" y="698500"/>
            <a:ext cx="6207125" cy="3490913"/>
          </a:xfrm>
          <a:prstGeom prst="rect">
            <a:avLst/>
          </a:prstGeom>
        </p:spPr>
        <p:txBody>
          <a:bodyPr/>
          <a:lstStyle/>
          <a:p>
            <a:endParaRPr/>
          </a:p>
        </p:txBody>
      </p:sp>
      <p:sp>
        <p:nvSpPr>
          <p:cNvPr id="676" name="Shape 676"/>
          <p:cNvSpPr>
            <a:spLocks noGrp="1"/>
          </p:cNvSpPr>
          <p:nvPr>
            <p:ph type="body" sz="quarter" idx="1"/>
          </p:nvPr>
        </p:nvSpPr>
        <p:spPr>
          <a:prstGeom prst="rect">
            <a:avLst/>
          </a:prstGeom>
        </p:spPr>
        <p:txBody>
          <a:bodyPr/>
          <a:lstStyle/>
          <a:p>
            <a:r>
              <a:rPr dirty="0"/>
              <a:t>SAY: </a:t>
            </a:r>
            <a:r>
              <a:rPr lang="en-US" dirty="0"/>
              <a:t>As a steward you will have to be versatile and wear many hats in your role. You will a</a:t>
            </a:r>
            <a:r>
              <a:rPr dirty="0"/>
              <a:t>cting as a Worksite Leader, Problem Solver, Educator, Communicator, Organizer, and Legislative and Political Activist</a:t>
            </a:r>
            <a:r>
              <a:rPr lang="en-US" dirty="0"/>
              <a:t> just to name a few. </a:t>
            </a:r>
            <a:endParaRPr dirty="0"/>
          </a:p>
          <a:p>
            <a:r>
              <a:rPr dirty="0"/>
              <a:t>Each of these roles is important. It is important to know </a:t>
            </a:r>
            <a:r>
              <a:rPr lang="en-US" dirty="0"/>
              <a:t>that </a:t>
            </a:r>
            <a:r>
              <a:rPr dirty="0"/>
              <a:t>while one role may become a priority </a:t>
            </a:r>
            <a:r>
              <a:rPr lang="en-US" dirty="0"/>
              <a:t>in</a:t>
            </a:r>
            <a:r>
              <a:rPr dirty="0"/>
              <a:t> a given situation, the other roles still need to be carried out</a:t>
            </a:r>
            <a:r>
              <a:rPr lang="en-US" dirty="0"/>
              <a:t> as well</a:t>
            </a:r>
            <a:r>
              <a:rPr dirty="0"/>
              <a:t>.</a:t>
            </a:r>
            <a:endParaRPr lang="en-US" dirty="0"/>
          </a:p>
          <a:p>
            <a:endParaRPr lang="en-US" dirty="0"/>
          </a:p>
          <a:p>
            <a:r>
              <a:rPr lang="en-US" dirty="0"/>
              <a:t>As you are wearing these many hats there are some basic things that will help you be successful.</a:t>
            </a:r>
          </a:p>
          <a:p>
            <a:endParaRPr lang="en-US" dirty="0"/>
          </a:p>
          <a:p>
            <a:r>
              <a:rPr lang="en-US" dirty="0"/>
              <a:t>READ SLIDE: Have a Learning Attitude, Develop Good Leadership Traits (Listening, admitting mistakes, making others feel important, staying close to the action, promote vision, </a:t>
            </a:r>
            <a:r>
              <a:rPr lang="en-US" dirty="0" err="1"/>
              <a:t>etc</a:t>
            </a:r>
            <a:r>
              <a:rPr lang="en-US" dirty="0"/>
              <a:t>), Remember your Resources, Know Your Rights </a:t>
            </a:r>
          </a:p>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xfrm>
            <a:off x="407988" y="698500"/>
            <a:ext cx="6207125" cy="3490913"/>
          </a:xfrm>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p>
            <a:r>
              <a:rPr lang="en-US" dirty="0"/>
              <a:t>ASK: Given everything you will be responsible for as a Steward and the many hats you will have to wear, what must a Steward know? </a:t>
            </a:r>
          </a:p>
          <a:p>
            <a:endParaRPr lang="en-US" dirty="0"/>
          </a:p>
          <a:p>
            <a:r>
              <a:rPr lang="en-US" dirty="0"/>
              <a:t>DO: Let people answer by raising their hand, and/or using the chat box.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a:spLocks noGrp="1" noRot="1" noChangeAspect="1"/>
          </p:cNvSpPr>
          <p:nvPr>
            <p:ph type="sldImg"/>
          </p:nvPr>
        </p:nvSpPr>
        <p:spPr>
          <a:xfrm>
            <a:off x="407988" y="698500"/>
            <a:ext cx="6207125" cy="3490913"/>
          </a:xfrm>
          <a:prstGeom prst="rect">
            <a:avLst/>
          </a:prstGeom>
        </p:spPr>
        <p:txBody>
          <a:bodyPr/>
          <a:lstStyle/>
          <a:p>
            <a:endParaRPr/>
          </a:p>
        </p:txBody>
      </p:sp>
      <p:sp>
        <p:nvSpPr>
          <p:cNvPr id="714" name="Shape 714"/>
          <p:cNvSpPr>
            <a:spLocks noGrp="1"/>
          </p:cNvSpPr>
          <p:nvPr>
            <p:ph type="body" sz="quarter" idx="1"/>
          </p:nvPr>
        </p:nvSpPr>
        <p:spPr>
          <a:prstGeom prst="rect">
            <a:avLst/>
          </a:prstGeom>
        </p:spPr>
        <p:txBody>
          <a:bodyPr/>
          <a:lstStyle/>
          <a:p>
            <a:r>
              <a:rPr lang="en-US" dirty="0"/>
              <a:t>READ SLIDE: Some things that a Steward should know is AFGE Policies and Programs (Local Constitution and </a:t>
            </a:r>
            <a:r>
              <a:rPr lang="en-US" dirty="0" err="1"/>
              <a:t>ByLaws</a:t>
            </a:r>
            <a:r>
              <a:rPr lang="en-US" dirty="0"/>
              <a:t>), Contract and Agency Regulations (Collective Bargaining Agreements, Master Labor Agreements), The Department and the Office (How many employees, number of jobs, functions, wages, </a:t>
            </a:r>
            <a:r>
              <a:rPr lang="en-US" dirty="0" err="1"/>
              <a:t>etc</a:t>
            </a:r>
            <a:r>
              <a:rPr lang="en-US" dirty="0"/>
              <a:t>), Members (Issues, Concerns, Personality Differences) </a:t>
            </a:r>
          </a:p>
          <a:p>
            <a:endParaRPr dirty="0"/>
          </a:p>
        </p:txBody>
      </p:sp>
    </p:spTree>
    <p:extLst>
      <p:ext uri="{BB962C8B-B14F-4D97-AF65-F5344CB8AC3E}">
        <p14:creationId xmlns:p14="http://schemas.microsoft.com/office/powerpoint/2010/main" val="1230120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Shape 708"/>
          <p:cNvSpPr>
            <a:spLocks noGrp="1" noRot="1" noChangeAspect="1"/>
          </p:cNvSpPr>
          <p:nvPr>
            <p:ph type="sldImg"/>
          </p:nvPr>
        </p:nvSpPr>
        <p:spPr>
          <a:xfrm>
            <a:off x="407988" y="698500"/>
            <a:ext cx="6207125" cy="3490913"/>
          </a:xfrm>
          <a:prstGeom prst="rect">
            <a:avLst/>
          </a:prstGeom>
        </p:spPr>
        <p:txBody>
          <a:bodyPr/>
          <a:lstStyle/>
          <a:p>
            <a:endParaRPr/>
          </a:p>
        </p:txBody>
      </p:sp>
      <p:sp>
        <p:nvSpPr>
          <p:cNvPr id="709" name="Shape 709"/>
          <p:cNvSpPr>
            <a:spLocks noGrp="1"/>
          </p:cNvSpPr>
          <p:nvPr>
            <p:ph type="body" sz="quarter" idx="1"/>
          </p:nvPr>
        </p:nvSpPr>
        <p:spPr>
          <a:prstGeom prst="rect">
            <a:avLst/>
          </a:prstGeom>
        </p:spPr>
        <p:txBody>
          <a:bodyPr/>
          <a:lstStyle/>
          <a:p>
            <a:r>
              <a:rPr lang="en-US" dirty="0"/>
              <a:t>How do you get to know your members?  </a:t>
            </a:r>
          </a:p>
          <a:p>
            <a:endParaRPr lang="en-US" dirty="0"/>
          </a:p>
          <a:p>
            <a:pPr>
              <a:defRPr sz="4400" b="1">
                <a:solidFill>
                  <a:srgbClr val="0563C1"/>
                </a:solidFill>
                <a:effectLst>
                  <a:outerShdw blurRad="38100" dist="38100" dir="2700000" rotWithShape="0">
                    <a:srgbClr val="000000">
                      <a:alpha val="43137"/>
                    </a:srgbClr>
                  </a:outerShdw>
                </a:effectLst>
              </a:defRPr>
            </a:pPr>
            <a:r>
              <a:rPr lang="en-US" dirty="0">
                <a:solidFill>
                  <a:srgbClr val="002060"/>
                </a:solidFill>
              </a:rPr>
              <a:t>Meet new employees early, inform them, educate them, help them become members; get them to be active not just dues payers.  </a:t>
            </a:r>
          </a:p>
          <a:p>
            <a:pPr>
              <a:defRPr sz="4400" b="1">
                <a:solidFill>
                  <a:srgbClr val="0563C1"/>
                </a:solidFill>
                <a:effectLst>
                  <a:outerShdw blurRad="38100" dist="38100" dir="2700000" rotWithShape="0">
                    <a:srgbClr val="000000">
                      <a:alpha val="43137"/>
                    </a:srgbClr>
                  </a:outerShdw>
                </a:effectLst>
              </a:defRPr>
            </a:pPr>
            <a:endParaRPr lang="en-US" dirty="0">
              <a:solidFill>
                <a:srgbClr val="002060"/>
              </a:solidFill>
            </a:endParaRPr>
          </a:p>
          <a:p>
            <a:pPr>
              <a:defRPr sz="4400" b="1">
                <a:solidFill>
                  <a:srgbClr val="0563C1"/>
                </a:solidFill>
                <a:effectLst>
                  <a:outerShdw blurRad="38100" dist="38100" dir="2700000" rotWithShape="0">
                    <a:srgbClr val="000000">
                      <a:alpha val="43137"/>
                    </a:srgbClr>
                  </a:outerShdw>
                </a:effectLst>
              </a:defRPr>
            </a:pPr>
            <a:r>
              <a:rPr lang="en-US" dirty="0">
                <a:solidFill>
                  <a:srgbClr val="002060"/>
                </a:solidFill>
              </a:rPr>
              <a:t>TIPS for one to one contact </a:t>
            </a:r>
          </a:p>
          <a:p>
            <a:pPr marL="742862" indent="-742862">
              <a:buFontTx/>
              <a:buAutoNum type="arabicPeriod"/>
              <a:defRPr sz="3600">
                <a:solidFill>
                  <a:srgbClr val="0563C1"/>
                </a:solidFill>
              </a:defRPr>
            </a:pPr>
            <a:r>
              <a:rPr lang="en-US" dirty="0">
                <a:solidFill>
                  <a:schemeClr val="accent5">
                    <a:lumMod val="50000"/>
                  </a:schemeClr>
                </a:solidFill>
              </a:rPr>
              <a:t>Make contact at the right time. (</a:t>
            </a:r>
            <a:r>
              <a:rPr lang="en-US" i="1" dirty="0">
                <a:solidFill>
                  <a:schemeClr val="accent5">
                    <a:lumMod val="50000"/>
                  </a:schemeClr>
                </a:solidFill>
              </a:rPr>
              <a:t>The sooner the better, preferably at a New Employee Orientation</a:t>
            </a:r>
            <a:r>
              <a:rPr lang="en-US" dirty="0">
                <a:solidFill>
                  <a:schemeClr val="accent5">
                    <a:lumMod val="50000"/>
                  </a:schemeClr>
                </a:solidFill>
              </a:rPr>
              <a:t>)</a:t>
            </a:r>
          </a:p>
          <a:p>
            <a:pPr marL="742862" indent="-742862">
              <a:buFontTx/>
              <a:buAutoNum type="arabicPeriod"/>
              <a:defRPr sz="3600">
                <a:solidFill>
                  <a:srgbClr val="0563C1"/>
                </a:solidFill>
              </a:defRPr>
            </a:pPr>
            <a:r>
              <a:rPr lang="en-US" dirty="0">
                <a:solidFill>
                  <a:schemeClr val="accent5">
                    <a:lumMod val="50000"/>
                  </a:schemeClr>
                </a:solidFill>
              </a:rPr>
              <a:t>Introduce yourself.</a:t>
            </a:r>
          </a:p>
          <a:p>
            <a:pPr marL="742862" indent="-742862">
              <a:buFontTx/>
              <a:buAutoNum type="arabicPeriod"/>
              <a:defRPr sz="3600">
                <a:solidFill>
                  <a:srgbClr val="0563C1"/>
                </a:solidFill>
              </a:defRPr>
            </a:pPr>
            <a:r>
              <a:rPr lang="en-US" dirty="0">
                <a:solidFill>
                  <a:schemeClr val="accent5">
                    <a:lumMod val="50000"/>
                  </a:schemeClr>
                </a:solidFill>
              </a:rPr>
              <a:t>Make eye contact. </a:t>
            </a:r>
          </a:p>
          <a:p>
            <a:pPr marL="742862" indent="-742862">
              <a:buFontTx/>
              <a:buAutoNum type="arabicPeriod"/>
              <a:defRPr sz="3600">
                <a:solidFill>
                  <a:srgbClr val="0563C1"/>
                </a:solidFill>
              </a:defRPr>
            </a:pPr>
            <a:r>
              <a:rPr lang="en-US" dirty="0">
                <a:solidFill>
                  <a:schemeClr val="accent5">
                    <a:lumMod val="50000"/>
                  </a:schemeClr>
                </a:solidFill>
              </a:rPr>
              <a:t>Be polite, frank and don’t “preach”.</a:t>
            </a:r>
          </a:p>
          <a:p>
            <a:pPr marL="742862" indent="-742862">
              <a:buFontTx/>
              <a:buAutoNum type="arabicPeriod"/>
              <a:defRPr sz="3600">
                <a:solidFill>
                  <a:srgbClr val="0563C1"/>
                </a:solidFill>
              </a:defRPr>
            </a:pPr>
            <a:r>
              <a:rPr lang="en-US" dirty="0">
                <a:solidFill>
                  <a:schemeClr val="accent5">
                    <a:lumMod val="50000"/>
                  </a:schemeClr>
                </a:solidFill>
              </a:rPr>
              <a:t>Listen to employee.</a:t>
            </a:r>
          </a:p>
          <a:p>
            <a:pPr>
              <a:defRPr b="1">
                <a:solidFill>
                  <a:srgbClr val="0563C1"/>
                </a:solidFill>
                <a:effectLst>
                  <a:outerShdw blurRad="38100" dist="38100" dir="2700000" rotWithShape="0">
                    <a:srgbClr val="000000">
                      <a:alpha val="43137"/>
                    </a:srgbClr>
                  </a:outerShdw>
                </a:effectLst>
              </a:defRPr>
            </a:pPr>
            <a:endParaRPr lang="en-US" dirty="0">
              <a:solidFill>
                <a:srgbClr val="002060"/>
              </a:solidFill>
              <a:latin typeface="Calibri" panose="020F0502020204030204" pitchFamily="34" charset="0"/>
              <a:cs typeface="Calibri" panose="020F0502020204030204" pitchFamily="34" charset="0"/>
            </a:endParaRPr>
          </a:p>
          <a:p>
            <a:pPr>
              <a:defRPr b="1">
                <a:solidFill>
                  <a:srgbClr val="0563C1"/>
                </a:solidFill>
                <a:effectLst>
                  <a:outerShdw blurRad="38100" dist="38100" dir="2700000" rotWithShape="0">
                    <a:srgbClr val="000000">
                      <a:alpha val="43137"/>
                    </a:srgbClr>
                  </a:outerShdw>
                </a:effectLst>
              </a:defRPr>
            </a:pPr>
            <a:r>
              <a:rPr lang="en-US" dirty="0">
                <a:solidFill>
                  <a:srgbClr val="002060"/>
                </a:solidFill>
                <a:latin typeface="Calibri" panose="020F0502020204030204" pitchFamily="34" charset="0"/>
                <a:cs typeface="Calibri" panose="020F0502020204030204" pitchFamily="34" charset="0"/>
              </a:rPr>
              <a:t>Keep your fellow employees informed and let them know the source of your information. </a:t>
            </a:r>
          </a:p>
          <a:p>
            <a:endParaRPr lang="en-US" dirty="0"/>
          </a:p>
          <a:p>
            <a:endParaRPr lang="en-US" dirty="0"/>
          </a:p>
          <a:p>
            <a:r>
              <a:rPr lang="en-US" dirty="0"/>
              <a:t>SAY: new employee orientation is one, if not the, most effective way to strengthen the union by increasing membership and getting new people involved in the union.</a:t>
            </a:r>
          </a:p>
          <a:p>
            <a:endParaRPr dirty="0"/>
          </a:p>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xfrm>
            <a:off x="407988" y="698500"/>
            <a:ext cx="6207125" cy="3490913"/>
          </a:xfrm>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p>
            <a:r>
              <a:rPr lang="en-US" b="1" dirty="0"/>
              <a:t>ASK</a:t>
            </a:r>
            <a:r>
              <a:rPr dirty="0"/>
              <a:t>:</a:t>
            </a:r>
            <a:r>
              <a:rPr lang="en-US" dirty="0"/>
              <a:t> Thinking about the role of the Steward, what are things that Stewards do? </a:t>
            </a:r>
          </a:p>
          <a:p>
            <a:endParaRPr lang="en-US" dirty="0"/>
          </a:p>
          <a:p>
            <a:r>
              <a:rPr lang="en-US" b="1" dirty="0"/>
              <a:t>DO: </a:t>
            </a:r>
            <a:r>
              <a:rPr lang="en-US" dirty="0"/>
              <a:t>allow people to write in responses in chat box. </a:t>
            </a:r>
            <a:endParaRPr dirty="0"/>
          </a:p>
        </p:txBody>
      </p:sp>
    </p:spTree>
    <p:extLst>
      <p:ext uri="{BB962C8B-B14F-4D97-AF65-F5344CB8AC3E}">
        <p14:creationId xmlns:p14="http://schemas.microsoft.com/office/powerpoint/2010/main" val="1319721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b="1" kern="1200" dirty="0">
                <a:solidFill>
                  <a:schemeClr val="tx1"/>
                </a:solidFill>
              </a:rPr>
              <a:t>SAY: </a:t>
            </a:r>
            <a:r>
              <a:rPr lang="en-US" kern="1200" dirty="0">
                <a:solidFill>
                  <a:schemeClr val="tx1"/>
                </a:solidFill>
              </a:rPr>
              <a:t>We have emphasized the point that the Steward has a hand in every part of this union, so a Steward must do a lot. </a:t>
            </a:r>
          </a:p>
          <a:p>
            <a:r>
              <a:rPr lang="en-US" b="1" kern="1200" dirty="0">
                <a:solidFill>
                  <a:schemeClr val="tx1"/>
                </a:solidFill>
              </a:rPr>
              <a:t>CLICK and SAY: </a:t>
            </a:r>
            <a:r>
              <a:rPr lang="en-US" kern="1200" dirty="0">
                <a:solidFill>
                  <a:schemeClr val="tx1"/>
                </a:solidFill>
              </a:rPr>
              <a:t>One of the main things that a Steward must do is REPRESENT the members in matters related to the contract, such as grievances, due process and any violation against the Statute through ULPs</a:t>
            </a:r>
          </a:p>
          <a:p>
            <a:endParaRPr lang="en-US" kern="1200" dirty="0">
              <a:solidFill>
                <a:schemeClr val="tx1"/>
              </a:solidFill>
            </a:endParaRPr>
          </a:p>
          <a:p>
            <a:r>
              <a:rPr lang="en-US" b="1" kern="1200" dirty="0">
                <a:solidFill>
                  <a:schemeClr val="tx1"/>
                </a:solidFill>
              </a:rPr>
              <a:t>CLICK and SAY: </a:t>
            </a:r>
            <a:r>
              <a:rPr lang="en-US" kern="1200" dirty="0">
                <a:solidFill>
                  <a:schemeClr val="tx1"/>
                </a:solidFill>
              </a:rPr>
              <a:t>A Steward must EDUCATE members and keep them well informed, especially about what is happening with the union. One way to do this is through something called a Lunch and Learn. </a:t>
            </a:r>
          </a:p>
          <a:p>
            <a:r>
              <a:rPr lang="en-US" b="1" kern="1200" dirty="0">
                <a:solidFill>
                  <a:schemeClr val="tx1"/>
                </a:solidFill>
              </a:rPr>
              <a:t>ASK: </a:t>
            </a:r>
            <a:r>
              <a:rPr lang="en-US" kern="1200" dirty="0">
                <a:solidFill>
                  <a:schemeClr val="tx1"/>
                </a:solidFill>
              </a:rPr>
              <a:t>Raise your hand if you have attended or led a Lunch and Learn (OPTIONAL): Ask for experiences.</a:t>
            </a:r>
          </a:p>
          <a:p>
            <a:endParaRPr lang="en-US" kern="1200" dirty="0">
              <a:solidFill>
                <a:schemeClr val="tx1"/>
              </a:solidFill>
            </a:endParaRPr>
          </a:p>
          <a:p>
            <a:r>
              <a:rPr lang="en-US" b="1" kern="1200" dirty="0">
                <a:solidFill>
                  <a:schemeClr val="tx1"/>
                </a:solidFill>
              </a:rPr>
              <a:t>CLICK and SAY: </a:t>
            </a:r>
            <a:r>
              <a:rPr lang="en-US" b="0" kern="1200" dirty="0">
                <a:solidFill>
                  <a:schemeClr val="tx1"/>
                </a:solidFill>
              </a:rPr>
              <a:t>Lunch and Learns are a great tactic to get the word out about the union to more workers because it is usually held during a scheduled break in a common area in which people will visibly see you and want to come over, especially if a snack is provided. Lunch and learns are a great way to demonstrate union pride, and is fairly simple as long as you prepare yourself with things like flyers, videos even (AFGE and ME is an example of a video on YouTube), if you have AFGE swag… </a:t>
            </a:r>
          </a:p>
          <a:p>
            <a:endParaRPr lang="en-US" b="0" kern="1200" dirty="0">
              <a:solidFill>
                <a:schemeClr val="tx1"/>
              </a:solidFill>
            </a:endParaRPr>
          </a:p>
          <a:p>
            <a:r>
              <a:rPr lang="en-US" b="1" kern="1200" dirty="0">
                <a:solidFill>
                  <a:schemeClr val="tx1"/>
                </a:solidFill>
              </a:rPr>
              <a:t>CLICK and SAY: </a:t>
            </a:r>
            <a:r>
              <a:rPr lang="en-US" b="0" kern="1200" dirty="0">
                <a:solidFill>
                  <a:schemeClr val="tx1"/>
                </a:solidFill>
              </a:rPr>
              <a:t>A Steward must COMMUNICATE to both members and union officials, so this is an important part of your role. Communicating with new members is very effective in building the union and is usually done through something call the New Employee Orientation. </a:t>
            </a:r>
          </a:p>
          <a:p>
            <a:r>
              <a:rPr lang="en-US" b="1" kern="1200" dirty="0">
                <a:solidFill>
                  <a:schemeClr val="tx1"/>
                </a:solidFill>
              </a:rPr>
              <a:t>ASK: </a:t>
            </a:r>
            <a:r>
              <a:rPr lang="en-US" b="0" kern="1200" dirty="0">
                <a:solidFill>
                  <a:schemeClr val="tx1"/>
                </a:solidFill>
              </a:rPr>
              <a:t>Besides the NEO, what are other ways Stewards can communicate with members? Write your answers in the chat box. </a:t>
            </a:r>
          </a:p>
          <a:p>
            <a:endParaRPr lang="en-US" b="0" kern="1200" dirty="0">
              <a:solidFill>
                <a:schemeClr val="tx1"/>
              </a:solidFill>
            </a:endParaRPr>
          </a:p>
          <a:p>
            <a:r>
              <a:rPr lang="en-US" b="1" kern="1200" dirty="0">
                <a:solidFill>
                  <a:schemeClr val="tx1"/>
                </a:solidFill>
              </a:rPr>
              <a:t>CLICK and READ: </a:t>
            </a:r>
            <a:r>
              <a:rPr lang="en-US" b="0" kern="1200" dirty="0">
                <a:solidFill>
                  <a:schemeClr val="tx1"/>
                </a:solidFill>
              </a:rPr>
              <a:t>NEO, Lunch and Learns, Emails, Newsletters, Text Alerts, Union Meetings, Surveys, Polls, and 1:1s are a few others. </a:t>
            </a:r>
          </a:p>
          <a:p>
            <a:endParaRPr lang="en-US" b="0" kern="1200" dirty="0">
              <a:solidFill>
                <a:schemeClr val="tx1"/>
              </a:solidFill>
            </a:endParaRPr>
          </a:p>
          <a:p>
            <a:r>
              <a:rPr lang="en-US" b="1" kern="1200" dirty="0">
                <a:solidFill>
                  <a:schemeClr val="tx1"/>
                </a:solidFill>
              </a:rPr>
              <a:t>CLICK and SAY: </a:t>
            </a:r>
            <a:r>
              <a:rPr lang="en-US" b="0" kern="1200" dirty="0">
                <a:solidFill>
                  <a:schemeClr val="tx1"/>
                </a:solidFill>
              </a:rPr>
              <a:t>We mentioned the NEO a few times now, because it is such a great tactic for communication and to strengthen the union by increasing membership and getting new people involved. The right to participate in NEOs should be negotiated in your contract. If you are participating in a NEO come prepared with an orientation kit that includes things like a Welcome letter from the union, Explanation of the dues structure, new employee FAQs, the contract, and schedule of meeting times and locations, etc. </a:t>
            </a:r>
            <a:endParaRPr lang="en-US" kern="1200" dirty="0">
              <a:solidFill>
                <a:schemeClr val="tx1"/>
              </a:solidFill>
            </a:endParaRPr>
          </a:p>
          <a:p>
            <a:endParaRPr lang="en-US" kern="1200" dirty="0">
              <a:solidFill>
                <a:schemeClr val="tx1"/>
              </a:solidFill>
            </a:endParaRPr>
          </a:p>
          <a:p>
            <a:r>
              <a:rPr lang="en-US" b="1" kern="1200" dirty="0">
                <a:solidFill>
                  <a:schemeClr val="tx1"/>
                </a:solidFill>
              </a:rPr>
              <a:t>CLICK AND SAY: </a:t>
            </a:r>
            <a:r>
              <a:rPr lang="en-US" kern="1200" dirty="0">
                <a:solidFill>
                  <a:schemeClr val="tx1"/>
                </a:solidFill>
              </a:rPr>
              <a:t>A Steward is expected to MOBILIZE members to get active in both the union and their community. Mobilization is a strategy used to increase power of the union by consistently working to develop an informed and active membership. The goal is high participation, that is how we will affect real change. </a:t>
            </a:r>
          </a:p>
          <a:p>
            <a:endParaRPr lang="en-US" kern="1200" dirty="0">
              <a:solidFill>
                <a:schemeClr val="tx1"/>
              </a:solidFill>
            </a:endParaRPr>
          </a:p>
          <a:p>
            <a:r>
              <a:rPr lang="en-US" b="1" kern="1200" dirty="0">
                <a:solidFill>
                  <a:schemeClr val="tx1"/>
                </a:solidFill>
              </a:rPr>
              <a:t>CLICK and SAY: </a:t>
            </a:r>
            <a:r>
              <a:rPr lang="en-US" b="0" kern="1200" dirty="0">
                <a:solidFill>
                  <a:schemeClr val="tx1"/>
                </a:solidFill>
              </a:rPr>
              <a:t>A Steward must know how to problem solve, and practice critical thinking skills, including being able to think quickly on your feet sometimes. Sometimes there will be different strategies you can employ for one single issue, and being able to think through which is best at that time may make the difference between a win and a loss for the union. </a:t>
            </a:r>
          </a:p>
          <a:p>
            <a:endParaRPr lang="en-US" dirty="0"/>
          </a:p>
          <a:p>
            <a:r>
              <a:rPr lang="en-US" b="1" dirty="0"/>
              <a:t>CLICK and SAY: </a:t>
            </a:r>
            <a:r>
              <a:rPr lang="en-US" dirty="0"/>
              <a:t>ENGAGING members around worksite issues, is one of your priorates as a Steward. We discussed how important it is to communicate with members, and to understand the issues that they care about through the use of 1:1s. To best engage members, you want to collect as much data about them as possible so that you know how to engage them. Two great tools for tracking is the Worksite Roster and a Worksite Map. Has anyone here used one of these tools before, raise you hand? </a:t>
            </a:r>
          </a:p>
          <a:p>
            <a:endParaRPr lang="en-US" dirty="0"/>
          </a:p>
          <a:p>
            <a:r>
              <a:rPr lang="en-US" b="1" dirty="0"/>
              <a:t>CLICK and SAY: </a:t>
            </a:r>
            <a:r>
              <a:rPr lang="en-US" b="0" dirty="0"/>
              <a:t>A Worksite Roster could look like this. It is simply a tool or personal database that has information about members like their department/position, personal contact information, and any notes that you may want to jot down for yourself to remember. </a:t>
            </a:r>
          </a:p>
          <a:p>
            <a:endParaRPr lang="en-US" b="0" dirty="0"/>
          </a:p>
          <a:p>
            <a:r>
              <a:rPr lang="en-US" b="1" dirty="0"/>
              <a:t>CLICK and SAY: </a:t>
            </a:r>
            <a:r>
              <a:rPr lang="en-US" b="0" dirty="0"/>
              <a:t>The second tool is the Worksite Map. Whereas the Worksite roster is just a way to collect basic data on your members and keep it in a central place, the Map takes it a step further by giving you a picture of the worksite strengths and weaknesses. The goal is to build on the strengths and to start to strategize on the weaknesses. If you look at the screen, you’ll see what looks like boxes, lines on butcher paper, which is an accurate showing of what many old school activist do. Liberally you would draw a depiction of the department (like a floorplan), then you would draw circles maybe to show the location of workers, and distinct which workers are currently active and which are not. You want to somehow show connections (this is where your lines would come in), if you know Johnny goes walking with Lee during lunch break you may draw a line to show that connection. Ultimately your going to see who is connected to who and use the folks around you as an extension of yourself—leaning on them to educate, mobilize, communicate etc. </a:t>
            </a:r>
          </a:p>
          <a:p>
            <a:endParaRPr lang="en-US" b="0" dirty="0"/>
          </a:p>
          <a:p>
            <a:r>
              <a:rPr lang="en-US" b="1" dirty="0"/>
              <a:t>CLICK and SAY: </a:t>
            </a:r>
            <a:r>
              <a:rPr lang="en-US" b="0" dirty="0"/>
              <a:t>If you are not a butcher paper/marker type of person, you could easily use an excel spreadsheet as well, and it would probably look something like this. Again as you see here, you are noting how active people are, could they be potential leaders, etc. </a:t>
            </a:r>
          </a:p>
          <a:p>
            <a:endParaRPr lang="en-US" b="0" dirty="0"/>
          </a:p>
          <a:p>
            <a:r>
              <a:rPr lang="en-US" b="1" dirty="0"/>
              <a:t>CLICK and SAY: </a:t>
            </a:r>
            <a:r>
              <a:rPr lang="en-US" b="0" dirty="0"/>
              <a:t>Lastly, a Steward must lead, as simple as that. You must know that your actions will speak louder than your words, and that leading by example will be a big part in your role as leader.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96270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noRot="1" noChangeAspect="1"/>
          </p:cNvSpPr>
          <p:nvPr>
            <p:ph type="sldImg"/>
          </p:nvPr>
        </p:nvSpPr>
        <p:spPr>
          <a:xfrm>
            <a:off x="407988" y="698500"/>
            <a:ext cx="6207125" cy="3490913"/>
          </a:xfrm>
          <a:prstGeom prst="rect">
            <a:avLst/>
          </a:prstGeom>
        </p:spPr>
        <p:txBody>
          <a:bodyPr/>
          <a:lstStyle/>
          <a:p>
            <a:endParaRPr/>
          </a:p>
        </p:txBody>
      </p:sp>
      <p:sp>
        <p:nvSpPr>
          <p:cNvPr id="637" name="Shape 637"/>
          <p:cNvSpPr>
            <a:spLocks noGrp="1"/>
          </p:cNvSpPr>
          <p:nvPr>
            <p:ph type="body" sz="quarter" idx="1"/>
          </p:nvPr>
        </p:nvSpPr>
        <p:spPr>
          <a:prstGeom prst="rect">
            <a:avLst/>
          </a:prstGeom>
        </p:spPr>
        <p:txBody>
          <a:bodyPr/>
          <a:lstStyle/>
          <a:p>
            <a:r>
              <a:rPr b="1" dirty="0"/>
              <a:t>SAY: </a:t>
            </a:r>
            <a:r>
              <a:rPr dirty="0"/>
              <a:t>Welcome to AFGE’s Online Stewards class.  My name is </a:t>
            </a:r>
            <a:r>
              <a:rPr lang="en-US" dirty="0"/>
              <a:t>__</a:t>
            </a:r>
            <a:r>
              <a:rPr dirty="0"/>
              <a:t>and I </a:t>
            </a:r>
            <a:r>
              <a:rPr lang="en-US" dirty="0"/>
              <a:t>want to introduce__. </a:t>
            </a:r>
            <a:r>
              <a:rPr dirty="0"/>
              <a:t>We will be your instructors for </a:t>
            </a:r>
            <a:r>
              <a:rPr lang="en-US" dirty="0"/>
              <a:t>this Stewards Orientation Class; which is designed to be a short introduction for new Stewards in order to gain foundational knowledge pf what it means to be a union Steward at AFGE, the resources you have, and how to represent our members. Since this is just an orientation, this particular class will not go deep into certain topics, but after this class, you can continue learning in different ways in which we will further discuss later. </a:t>
            </a:r>
          </a:p>
          <a:p>
            <a:endParaRPr lang="en-US" dirty="0"/>
          </a:p>
          <a:p>
            <a:r>
              <a:rPr dirty="0"/>
              <a:t>Thank you again for participating and we are using a new technology and delivery format to provide this important training.</a:t>
            </a:r>
          </a:p>
          <a:p>
            <a:r>
              <a:rPr dirty="0"/>
              <a:t>We look forward to hearing your feedback on this program. Please use the CHAT feature or email us to let us know if you have questions or if you encounter problems with the course.</a:t>
            </a:r>
          </a:p>
          <a:p>
            <a:endParaRPr dirty="0"/>
          </a:p>
          <a:p>
            <a:r>
              <a:rPr lang="en-US" dirty="0"/>
              <a:t>(</a:t>
            </a:r>
            <a:r>
              <a:rPr dirty="0"/>
              <a:t>Discuss each of the </a:t>
            </a:r>
            <a:r>
              <a:rPr dirty="0" err="1"/>
              <a:t>GoToTraining</a:t>
            </a:r>
            <a:r>
              <a:rPr dirty="0"/>
              <a:t> tools</a:t>
            </a:r>
            <a:r>
              <a:rPr lang="en-US" dirty="0"/>
              <a:t> as you clock to highlight the tool)</a:t>
            </a:r>
            <a:r>
              <a:rPr dirty="0"/>
              <a:t>.</a:t>
            </a:r>
          </a:p>
          <a:p>
            <a:endParaRPr dirty="0"/>
          </a:p>
          <a:p>
            <a:r>
              <a:rPr dirty="0"/>
              <a:t>Participants should use each of the tools on the Participant Panel:</a:t>
            </a:r>
          </a:p>
          <a:p>
            <a:r>
              <a:rPr dirty="0"/>
              <a:t>¥	CHAT</a:t>
            </a:r>
          </a:p>
          <a:p>
            <a:r>
              <a:rPr dirty="0"/>
              <a:t>¥	CONTROL PANEL KEY</a:t>
            </a:r>
          </a:p>
          <a:p>
            <a:r>
              <a:rPr dirty="0"/>
              <a:t>¥	MUTE/UNMUTE</a:t>
            </a:r>
          </a:p>
          <a:p>
            <a:r>
              <a:rPr dirty="0"/>
              <a:t>¥	RAISE HAND (discuss use in class discussions, activities)</a:t>
            </a:r>
          </a:p>
          <a:p>
            <a:r>
              <a:rPr dirty="0"/>
              <a:t>¥	MATERIALS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b="1" dirty="0"/>
              <a:t>SAY: </a:t>
            </a:r>
            <a:r>
              <a:rPr lang="en-US" dirty="0"/>
              <a:t>Remember that as a steward your role is pivotal—you are the face of the union at the worksite and you’re the key link between </a:t>
            </a:r>
          </a:p>
          <a:p>
            <a:r>
              <a:rPr lang="en-US" dirty="0"/>
              <a:t>Local Officers and Staff</a:t>
            </a:r>
          </a:p>
          <a:p>
            <a:r>
              <a:rPr lang="en-US" dirty="0"/>
              <a:t>Local Members</a:t>
            </a:r>
          </a:p>
          <a:p>
            <a:r>
              <a:rPr lang="en-US" dirty="0"/>
              <a:t>Community</a:t>
            </a:r>
          </a:p>
          <a:p>
            <a:r>
              <a:rPr lang="en-US" dirty="0"/>
              <a:t>Management/Agency</a:t>
            </a:r>
          </a:p>
          <a:p>
            <a:endParaRPr lang="en-US" dirty="0"/>
          </a:p>
          <a:p>
            <a:endParaRPr lang="en-US" dirty="0"/>
          </a:p>
        </p:txBody>
      </p:sp>
    </p:spTree>
    <p:extLst>
      <p:ext uri="{BB962C8B-B14F-4D97-AF65-F5344CB8AC3E}">
        <p14:creationId xmlns:p14="http://schemas.microsoft.com/office/powerpoint/2010/main" val="3026906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Shape 880"/>
          <p:cNvSpPr>
            <a:spLocks noGrp="1" noRot="1" noChangeAspect="1"/>
          </p:cNvSpPr>
          <p:nvPr>
            <p:ph type="sldImg"/>
          </p:nvPr>
        </p:nvSpPr>
        <p:spPr>
          <a:xfrm>
            <a:off x="407988" y="698500"/>
            <a:ext cx="6207125" cy="3490913"/>
          </a:xfrm>
          <a:prstGeom prst="rect">
            <a:avLst/>
          </a:prstGeom>
        </p:spPr>
        <p:txBody>
          <a:bodyPr/>
          <a:lstStyle/>
          <a:p>
            <a:endParaRPr/>
          </a:p>
        </p:txBody>
      </p:sp>
      <p:sp>
        <p:nvSpPr>
          <p:cNvPr id="881" name="Shape 881"/>
          <p:cNvSpPr>
            <a:spLocks noGrp="1"/>
          </p:cNvSpPr>
          <p:nvPr>
            <p:ph type="body" sz="quarter" idx="1"/>
          </p:nvPr>
        </p:nvSpPr>
        <p:spPr>
          <a:prstGeom prst="rect">
            <a:avLst/>
          </a:prstGeom>
        </p:spPr>
        <p:txBody>
          <a:bodyPr/>
          <a:lstStyle/>
          <a:p>
            <a:r>
              <a:rPr b="1" dirty="0"/>
              <a:t>SAY</a:t>
            </a:r>
            <a:r>
              <a:rPr lang="en-US" dirty="0"/>
              <a:t>: N</a:t>
            </a:r>
            <a:r>
              <a:rPr dirty="0"/>
              <a:t>ow that we have talked </a:t>
            </a:r>
            <a:r>
              <a:rPr lang="en-US" dirty="0"/>
              <a:t>about the role of the Steward, and the </a:t>
            </a:r>
            <a:r>
              <a:rPr dirty="0"/>
              <a:t>resources</a:t>
            </a:r>
            <a:r>
              <a:rPr lang="en-US" dirty="0"/>
              <a:t> accessible to you all through our union structure, </a:t>
            </a:r>
            <a:r>
              <a:rPr dirty="0"/>
              <a:t>let’s take a look at the </a:t>
            </a:r>
            <a:r>
              <a:rPr lang="en-US" dirty="0"/>
              <a:t>most important legal binding resource that Stewards should know. This is the law</a:t>
            </a:r>
            <a:r>
              <a:rPr dirty="0"/>
              <a:t> that codifies the right for federal employees to join and participate in a Union. This law, 5 USC Chapter 71, commonly referred to as the Statute, describes the role and responsibilities of both the Union and the Agency.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Shape 885"/>
          <p:cNvSpPr>
            <a:spLocks noGrp="1" noRot="1" noChangeAspect="1"/>
          </p:cNvSpPr>
          <p:nvPr>
            <p:ph type="sldImg"/>
          </p:nvPr>
        </p:nvSpPr>
        <p:spPr>
          <a:xfrm>
            <a:off x="407988" y="698500"/>
            <a:ext cx="6207125" cy="3490913"/>
          </a:xfrm>
          <a:prstGeom prst="rect">
            <a:avLst/>
          </a:prstGeom>
        </p:spPr>
        <p:txBody>
          <a:bodyPr/>
          <a:lstStyle/>
          <a:p>
            <a:endParaRPr/>
          </a:p>
        </p:txBody>
      </p:sp>
      <p:sp>
        <p:nvSpPr>
          <p:cNvPr id="886" name="Shape 886"/>
          <p:cNvSpPr>
            <a:spLocks noGrp="1"/>
          </p:cNvSpPr>
          <p:nvPr>
            <p:ph type="body" sz="quarter" idx="1"/>
          </p:nvPr>
        </p:nvSpPr>
        <p:spPr>
          <a:prstGeom prst="rect">
            <a:avLst/>
          </a:prstGeom>
        </p:spPr>
        <p:txBody>
          <a:bodyPr/>
          <a:lstStyle/>
          <a:p>
            <a:r>
              <a:rPr b="1" dirty="0"/>
              <a:t>SAY</a:t>
            </a:r>
            <a:r>
              <a:rPr lang="en-US" dirty="0"/>
              <a:t>: On January 17, 1962, Federal employees first obtained the right to engage in collective bargaining through labor organizations when President John F. Kennedy issued an Executive Order entitled “Employee-Management Cooperation in the Federal Sector.” as a result of the findings of the Task Force on Employee-Management Relations in the Federal Service. This is a great example of what power we have when we come together collectively and fight for rights. In the years to follow, the fight continued as F</a:t>
            </a:r>
            <a:r>
              <a:rPr dirty="0"/>
              <a:t>ederal employees and their allies from other Unions fought to </a:t>
            </a:r>
            <a:r>
              <a:rPr lang="en-US" dirty="0"/>
              <a:t>maintain</a:t>
            </a:r>
            <a:r>
              <a:rPr dirty="0"/>
              <a:t> the right to unionize in the federal sector</a:t>
            </a:r>
            <a:r>
              <a:rPr lang="en-US" dirty="0"/>
              <a:t>, </a:t>
            </a:r>
          </a:p>
          <a:p>
            <a:endParaRPr lang="en-US" dirty="0"/>
          </a:p>
          <a:p>
            <a:r>
              <a:rPr lang="en-US" dirty="0"/>
              <a:t>In 1970, President Jimmy Carter expanded these rights by establishing the </a:t>
            </a:r>
            <a:r>
              <a:rPr dirty="0"/>
              <a:t>Civil Service Reform Act of 1970 led to the enactment of the Statute which is enforced by the Federal Labor Relations Authority, often referred to as the FLRA or the Authority.</a:t>
            </a:r>
          </a:p>
          <a:p>
            <a:endParaRPr dirty="0"/>
          </a:p>
          <a:p>
            <a:r>
              <a:rPr dirty="0"/>
              <a:t>ASK</a:t>
            </a:r>
            <a:r>
              <a:rPr lang="en-US" dirty="0"/>
              <a:t>: Has</a:t>
            </a:r>
            <a:r>
              <a:rPr dirty="0"/>
              <a:t> anyone in the class has heard of the Statute or the FLRA?</a:t>
            </a:r>
          </a:p>
          <a:p>
            <a:endParaRPr dirty="0"/>
          </a:p>
          <a:p>
            <a:r>
              <a:rPr dirty="0"/>
              <a:t>D</a:t>
            </a:r>
            <a:r>
              <a:rPr lang="en-US" dirty="0"/>
              <a:t>O: D</a:t>
            </a:r>
            <a:r>
              <a:rPr dirty="0"/>
              <a:t>EBRIEF the responses. If some participants are familiar with the document</a:t>
            </a:r>
            <a:r>
              <a:rPr lang="en-US" dirty="0"/>
              <a:t> or agency</a:t>
            </a:r>
            <a:r>
              <a:rPr dirty="0"/>
              <a:t>, ask for a volunteer to describe what experiences they had using it or how they learned about it.</a:t>
            </a:r>
          </a:p>
        </p:txBody>
      </p:sp>
    </p:spTree>
    <p:extLst>
      <p:ext uri="{BB962C8B-B14F-4D97-AF65-F5344CB8AC3E}">
        <p14:creationId xmlns:p14="http://schemas.microsoft.com/office/powerpoint/2010/main" val="2165222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Shape 890"/>
          <p:cNvSpPr>
            <a:spLocks noGrp="1" noRot="1" noChangeAspect="1"/>
          </p:cNvSpPr>
          <p:nvPr>
            <p:ph type="sldImg"/>
          </p:nvPr>
        </p:nvSpPr>
        <p:spPr>
          <a:xfrm>
            <a:off x="407988" y="698500"/>
            <a:ext cx="6207125" cy="3490913"/>
          </a:xfrm>
          <a:prstGeom prst="rect">
            <a:avLst/>
          </a:prstGeom>
        </p:spPr>
        <p:txBody>
          <a:bodyPr/>
          <a:lstStyle/>
          <a:p>
            <a:endParaRPr/>
          </a:p>
        </p:txBody>
      </p:sp>
      <p:sp>
        <p:nvSpPr>
          <p:cNvPr id="891" name="Shape 891"/>
          <p:cNvSpPr>
            <a:spLocks noGrp="1"/>
          </p:cNvSpPr>
          <p:nvPr>
            <p:ph type="body" sz="quarter" idx="1"/>
          </p:nvPr>
        </p:nvSpPr>
        <p:spPr>
          <a:prstGeom prst="rect">
            <a:avLst/>
          </a:prstGeom>
        </p:spPr>
        <p:txBody>
          <a:bodyPr/>
          <a:lstStyle/>
          <a:p>
            <a:r>
              <a:rPr lang="en-US" b="1" dirty="0"/>
              <a:t>READ: </a:t>
            </a:r>
            <a:r>
              <a:rPr lang="en-US" dirty="0"/>
              <a:t>First sentence on this slide: The Federal Service Labor-Management Relations Statute (Statute) provides the primary framework for employees to participate in labor organizations and collective bargaining. </a:t>
            </a:r>
          </a:p>
          <a:p>
            <a:endParaRPr lang="en-US" dirty="0"/>
          </a:p>
          <a:p>
            <a:r>
              <a:rPr b="1" dirty="0"/>
              <a:t>SAY</a:t>
            </a:r>
            <a:r>
              <a:rPr lang="en-US" b="1" dirty="0"/>
              <a:t>: </a:t>
            </a:r>
            <a:r>
              <a:rPr lang="en-US" dirty="0"/>
              <a:t>A</a:t>
            </a:r>
            <a:r>
              <a:rPr dirty="0"/>
              <a:t>ny duties you perform as a Steward, whether it is attending a meeting with management, representing an employee at a grievance meeting, or negotiating a change in the workplace with the supervisor, are regulated by the Statute. It is important to know what you can do and often times, what the Agency cannot do, so that you can be effective in your work as a Steward.</a:t>
            </a:r>
            <a:r>
              <a:rPr lang="en-US" dirty="0"/>
              <a:t> In terms of your role, the Statue establishes rules for Standards for Labor Organizations, Unfair Labor Practices, Collective Bargaining, Union representation, and Information requests</a:t>
            </a:r>
          </a:p>
          <a:p>
            <a:endParaRPr lang="en-US" dirty="0"/>
          </a:p>
          <a:p>
            <a:r>
              <a:rPr lang="en-US" b="1" dirty="0"/>
              <a:t>SAY: </a:t>
            </a:r>
            <a:r>
              <a:rPr lang="en-US" dirty="0"/>
              <a:t>Let’s take a few moments to dive a little deeper into what is outlined in the Statute. </a:t>
            </a:r>
          </a:p>
          <a:p>
            <a:endParaRPr dirty="0"/>
          </a:p>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Shape 906"/>
          <p:cNvSpPr>
            <a:spLocks noGrp="1" noRot="1" noChangeAspect="1"/>
          </p:cNvSpPr>
          <p:nvPr>
            <p:ph type="sldImg"/>
          </p:nvPr>
        </p:nvSpPr>
        <p:spPr>
          <a:xfrm>
            <a:off x="407988" y="698500"/>
            <a:ext cx="6207125" cy="3490913"/>
          </a:xfrm>
          <a:prstGeom prst="rect">
            <a:avLst/>
          </a:prstGeom>
        </p:spPr>
        <p:txBody>
          <a:bodyPr/>
          <a:lstStyle/>
          <a:p>
            <a:endParaRPr/>
          </a:p>
        </p:txBody>
      </p:sp>
      <p:sp>
        <p:nvSpPr>
          <p:cNvPr id="907" name="Shape 907"/>
          <p:cNvSpPr>
            <a:spLocks noGrp="1"/>
          </p:cNvSpPr>
          <p:nvPr>
            <p:ph type="body" sz="quarter" idx="1"/>
          </p:nvPr>
        </p:nvSpPr>
        <p:spPr>
          <a:prstGeom prst="rect">
            <a:avLst/>
          </a:prstGeom>
        </p:spPr>
        <p:txBody>
          <a:bodyPr/>
          <a:lstStyle/>
          <a:p>
            <a:pPr marL="0" indent="0">
              <a:buSzPct val="100000"/>
              <a:buFont typeface="Arial"/>
              <a:buNone/>
              <a:defRPr sz="2800">
                <a:solidFill>
                  <a:srgbClr val="002060"/>
                </a:solidFill>
                <a:effectLst>
                  <a:outerShdw blurRad="38100" dist="38100" dir="2700000" rotWithShape="0">
                    <a:srgbClr val="000000">
                      <a:alpha val="43137"/>
                    </a:srgbClr>
                  </a:outerShdw>
                </a:effectLst>
              </a:defRPr>
            </a:pPr>
            <a:r>
              <a:rPr lang="en-US" b="1" dirty="0"/>
              <a:t>READ SLIDE: </a:t>
            </a:r>
            <a:r>
              <a:rPr lang="en-US" dirty="0"/>
              <a:t>The Statute gives federal employees the right to form, join, or assist any labor organization; or to refrain, freely and without fear of penalty or reprisal. To act for a labor organization in the capacity of a representative and to present the views of the labor organization and to engage in collective bargaining</a:t>
            </a:r>
          </a:p>
          <a:p>
            <a:pPr marL="0" indent="0">
              <a:buSzPct val="100000"/>
              <a:buFont typeface="Arial"/>
              <a:buNone/>
              <a:defRPr sz="2800">
                <a:solidFill>
                  <a:srgbClr val="002060"/>
                </a:solidFill>
                <a:effectLst>
                  <a:outerShdw blurRad="38100" dist="38100" dir="2700000" rotWithShape="0">
                    <a:srgbClr val="000000">
                      <a:alpha val="43137"/>
                    </a:srgbClr>
                  </a:outerShdw>
                </a:effectLst>
              </a:defRPr>
            </a:pPr>
            <a:endParaRPr lang="en-US" dirty="0"/>
          </a:p>
          <a:p>
            <a:pPr marL="0" indent="0">
              <a:buSzPct val="100000"/>
              <a:buFont typeface="Arial"/>
              <a:buNone/>
              <a:defRPr sz="2800">
                <a:solidFill>
                  <a:srgbClr val="002060"/>
                </a:solidFill>
                <a:effectLst>
                  <a:outerShdw blurRad="38100" dist="38100" dir="2700000" rotWithShape="0">
                    <a:srgbClr val="000000">
                      <a:alpha val="43137"/>
                    </a:srgbClr>
                  </a:outerShdw>
                </a:effectLst>
              </a:defRPr>
            </a:pPr>
            <a:r>
              <a:rPr lang="en-US" b="1" dirty="0"/>
              <a:t>SAY: </a:t>
            </a:r>
            <a:r>
              <a:rPr lang="en-US" dirty="0"/>
              <a:t>The citation before this one says that the Statute establishes the right of employees to organize, bargain collectively, and participate in unions</a:t>
            </a:r>
          </a:p>
          <a:p>
            <a:pPr marL="457146" indent="-457146">
              <a:buSzPct val="100000"/>
              <a:buFont typeface="Arial"/>
              <a:buChar char="•"/>
              <a:defRPr sz="2800">
                <a:solidFill>
                  <a:srgbClr val="002060"/>
                </a:solidFill>
                <a:effectLst>
                  <a:outerShdw blurRad="38100" dist="38100" dir="2700000" rotWithShape="0">
                    <a:srgbClr val="000000">
                      <a:alpha val="43137"/>
                    </a:srgbClr>
                  </a:outerShdw>
                </a:effectLst>
              </a:defRPr>
            </a:pPr>
            <a:r>
              <a:rPr lang="en-US" dirty="0"/>
              <a:t>With the mutual understanding and recognition that union representation in federal sector would help </a:t>
            </a:r>
          </a:p>
          <a:p>
            <a:pPr marL="457146" indent="-457146">
              <a:buSzPct val="100000"/>
              <a:buFont typeface="Arial"/>
              <a:buChar char="•"/>
              <a:defRPr sz="2800">
                <a:solidFill>
                  <a:srgbClr val="002060"/>
                </a:solidFill>
                <a:effectLst>
                  <a:outerShdw blurRad="38100" dist="38100" dir="2700000" rotWithShape="0">
                    <a:srgbClr val="000000">
                      <a:alpha val="43137"/>
                    </a:srgbClr>
                  </a:outerShdw>
                </a:effectLst>
              </a:defRPr>
            </a:pPr>
            <a:r>
              <a:rPr lang="en-US" dirty="0"/>
              <a:t>s</a:t>
            </a:r>
            <a:r>
              <a:rPr lang="en-US" dirty="0">
                <a:solidFill>
                  <a:schemeClr val="accent5">
                    <a:lumMod val="50000"/>
                  </a:schemeClr>
                </a:solidFill>
              </a:rPr>
              <a:t>afeguard the public trust</a:t>
            </a:r>
          </a:p>
          <a:p>
            <a:pPr marL="457146" indent="-457146">
              <a:buSzPct val="100000"/>
              <a:buFont typeface="Arial"/>
              <a:buChar char="•"/>
              <a:defRPr sz="2800">
                <a:solidFill>
                  <a:srgbClr val="002060"/>
                </a:solidFill>
                <a:effectLst>
                  <a:outerShdw blurRad="38100" dist="38100" dir="2700000" rotWithShape="0">
                    <a:srgbClr val="000000">
                      <a:alpha val="43137"/>
                    </a:srgbClr>
                  </a:outerShdw>
                </a:effectLst>
              </a:defRPr>
            </a:pPr>
            <a:r>
              <a:rPr lang="en-US" dirty="0">
                <a:solidFill>
                  <a:schemeClr val="accent5">
                    <a:lumMod val="50000"/>
                  </a:schemeClr>
                </a:solidFill>
              </a:rPr>
              <a:t>Contributes to effective public business</a:t>
            </a:r>
          </a:p>
          <a:p>
            <a:pPr marL="457146" indent="-457146">
              <a:buSzPct val="100000"/>
              <a:buFont typeface="Arial"/>
              <a:buChar char="•"/>
              <a:defRPr sz="2800">
                <a:solidFill>
                  <a:srgbClr val="002060"/>
                </a:solidFill>
                <a:effectLst>
                  <a:outerShdw blurRad="38100" dist="38100" dir="2700000" rotWithShape="0">
                    <a:srgbClr val="000000">
                      <a:alpha val="43137"/>
                    </a:srgbClr>
                  </a:outerShdw>
                </a:effectLst>
              </a:defRPr>
            </a:pPr>
            <a:r>
              <a:rPr lang="en-US" dirty="0">
                <a:solidFill>
                  <a:schemeClr val="accent5">
                    <a:lumMod val="50000"/>
                  </a:schemeClr>
                </a:solidFill>
              </a:rPr>
              <a:t>Facilitates and encourages settlement of disputes</a:t>
            </a:r>
            <a:br>
              <a:rPr lang="en-US" dirty="0"/>
            </a:br>
            <a:endParaRPr dirty="0"/>
          </a:p>
          <a:p>
            <a:r>
              <a:rPr lang="en-US" b="1" dirty="0"/>
              <a:t>SAY: </a:t>
            </a:r>
            <a:r>
              <a:rPr lang="en-US" dirty="0"/>
              <a:t>This speaks to the realization that it is really in the best interests of all employees to have the right to unionize, as well as the agencies because it establishes process and procedures that represents everyone. </a:t>
            </a:r>
            <a:endParaRPr dirty="0"/>
          </a:p>
          <a:p>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Shape 922"/>
          <p:cNvSpPr>
            <a:spLocks noGrp="1" noRot="1" noChangeAspect="1"/>
          </p:cNvSpPr>
          <p:nvPr>
            <p:ph type="sldImg"/>
          </p:nvPr>
        </p:nvSpPr>
        <p:spPr>
          <a:xfrm>
            <a:off x="407988" y="698500"/>
            <a:ext cx="6207125" cy="3490913"/>
          </a:xfrm>
          <a:prstGeom prst="rect">
            <a:avLst/>
          </a:prstGeom>
        </p:spPr>
        <p:txBody>
          <a:bodyPr/>
          <a:lstStyle/>
          <a:p>
            <a:endParaRPr/>
          </a:p>
        </p:txBody>
      </p:sp>
      <p:sp>
        <p:nvSpPr>
          <p:cNvPr id="923" name="Shape 923"/>
          <p:cNvSpPr>
            <a:spLocks noGrp="1"/>
          </p:cNvSpPr>
          <p:nvPr>
            <p:ph type="body" sz="quarter" idx="1"/>
          </p:nvPr>
        </p:nvSpPr>
        <p:spPr>
          <a:prstGeom prst="rect">
            <a:avLst/>
          </a:prstGeom>
        </p:spPr>
        <p:txBody>
          <a:bodyPr/>
          <a:lstStyle/>
          <a:p>
            <a:r>
              <a:rPr lang="en-US" b="1" dirty="0"/>
              <a:t>READ SLIDE</a:t>
            </a:r>
            <a:r>
              <a:rPr lang="en-US" dirty="0"/>
              <a:t>: The Statute defines Collective Bargaining as Performance of the mutual obligation of the representative of an agency and the exclusive representative…to meet at reasonable times and to consult and bargain in good faith effort to reach agreement with respect to the conditions of employment…. and to execute…. a written document incorporating any collective bargaining agreement (CBA) but this does not compel either side to agree to a proposal or make a concession</a:t>
            </a:r>
          </a:p>
          <a:p>
            <a:endParaRPr dirty="0"/>
          </a:p>
          <a:p>
            <a:r>
              <a:rPr b="1" dirty="0"/>
              <a:t>SAY</a:t>
            </a:r>
            <a:r>
              <a:rPr lang="en-US" b="1" dirty="0"/>
              <a:t>: </a:t>
            </a:r>
            <a:r>
              <a:rPr lang="en-US" dirty="0"/>
              <a:t>T</a:t>
            </a:r>
            <a:r>
              <a:rPr dirty="0"/>
              <a:t>here are several key item</a:t>
            </a:r>
            <a:r>
              <a:rPr lang="en-US" dirty="0"/>
              <a:t>s</a:t>
            </a:r>
            <a:r>
              <a:rPr dirty="0"/>
              <a:t> included in this definition. One is</a:t>
            </a:r>
            <a:r>
              <a:rPr lang="en-US" dirty="0"/>
              <a:t> the term mutual obligation which makes it clear that the interest of both parties are ideally represented in collective bargaining. Secondly,</a:t>
            </a:r>
            <a:r>
              <a:rPr dirty="0"/>
              <a:t> “good faith” bargaining, w</a:t>
            </a:r>
            <a:r>
              <a:rPr lang="en-US" dirty="0"/>
              <a:t>hich is also defined in the Statute and</a:t>
            </a:r>
            <a:r>
              <a:rPr dirty="0"/>
              <a:t> will talk about </a:t>
            </a:r>
            <a:r>
              <a:rPr lang="en-US" dirty="0"/>
              <a:t>in a few moments</a:t>
            </a:r>
            <a:r>
              <a:rPr dirty="0"/>
              <a:t>. It is important to know that the Federal Labor Relations Authority (FLRA) determines what is and what is not “good faith”. The other</a:t>
            </a:r>
            <a:r>
              <a:rPr lang="en-US" dirty="0"/>
              <a:t> thing to point out that is underlined is “</a:t>
            </a:r>
            <a:r>
              <a:rPr dirty="0"/>
              <a:t>written</a:t>
            </a:r>
            <a:r>
              <a:rPr lang="en-US" dirty="0"/>
              <a:t> documents” which of course is the actual</a:t>
            </a:r>
            <a:r>
              <a:rPr dirty="0"/>
              <a:t> contract</a:t>
            </a:r>
            <a:r>
              <a:rPr lang="en-US" dirty="0"/>
              <a:t> which is</a:t>
            </a:r>
            <a:r>
              <a:rPr dirty="0"/>
              <a:t> is not a requirement</a:t>
            </a:r>
            <a:r>
              <a:rPr lang="en-US" dirty="0"/>
              <a:t> until </a:t>
            </a:r>
            <a:r>
              <a:rPr dirty="0"/>
              <a:t>either side</a:t>
            </a:r>
            <a:r>
              <a:rPr lang="en-US" dirty="0"/>
              <a:t> </a:t>
            </a:r>
            <a:r>
              <a:rPr dirty="0"/>
              <a:t>asks for it in writing.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Shape 930"/>
          <p:cNvSpPr>
            <a:spLocks noGrp="1" noRot="1" noChangeAspect="1"/>
          </p:cNvSpPr>
          <p:nvPr>
            <p:ph type="sldImg"/>
          </p:nvPr>
        </p:nvSpPr>
        <p:spPr>
          <a:xfrm>
            <a:off x="407988" y="698500"/>
            <a:ext cx="6207125" cy="3490913"/>
          </a:xfrm>
          <a:prstGeom prst="rect">
            <a:avLst/>
          </a:prstGeom>
        </p:spPr>
        <p:txBody>
          <a:bodyPr/>
          <a:lstStyle/>
          <a:p>
            <a:endParaRPr/>
          </a:p>
        </p:txBody>
      </p:sp>
      <p:sp>
        <p:nvSpPr>
          <p:cNvPr id="931" name="Shape 931"/>
          <p:cNvSpPr>
            <a:spLocks noGrp="1"/>
          </p:cNvSpPr>
          <p:nvPr>
            <p:ph type="body" sz="quarter" idx="1"/>
          </p:nvPr>
        </p:nvSpPr>
        <p:spPr>
          <a:prstGeom prst="rect">
            <a:avLst/>
          </a:prstGeom>
        </p:spPr>
        <p:txBody>
          <a:bodyPr/>
          <a:lstStyle/>
          <a:p>
            <a:r>
              <a:rPr b="1" dirty="0"/>
              <a:t>SAY</a:t>
            </a:r>
            <a:r>
              <a:rPr lang="en-US" b="1" dirty="0"/>
              <a:t>: </a:t>
            </a:r>
            <a:r>
              <a:rPr lang="en-US" dirty="0"/>
              <a:t>The Statute defines what </a:t>
            </a:r>
            <a:r>
              <a:rPr dirty="0"/>
              <a:t>conditions of employment </a:t>
            </a:r>
            <a:r>
              <a:rPr lang="en-US" dirty="0"/>
              <a:t>as personnel policies, practices and matters. So this is what we have the right to collectively bargain over. These would be considered mandatory bargaining topics. As Stewards you know this means things like wages, working hours, health and safety, and overtime. The way conditions of employment is defined here is </a:t>
            </a:r>
            <a:r>
              <a:rPr dirty="0"/>
              <a:t>are very broad </a:t>
            </a:r>
            <a:r>
              <a:rPr lang="en-US" dirty="0"/>
              <a:t>but within the broader citation there is clear restrictions on bargaining over political activities which is regulated by the </a:t>
            </a:r>
            <a:r>
              <a:rPr dirty="0"/>
              <a:t>Hatch Act prohibitions on political activity, classification systems (which is handled by OPM), and any other items covered under </a:t>
            </a:r>
            <a:r>
              <a:rPr lang="en-US" dirty="0"/>
              <a:t>other areas of this </a:t>
            </a:r>
            <a:r>
              <a:rPr dirty="0"/>
              <a:t>Federal statute</a:t>
            </a:r>
            <a:r>
              <a:rPr lang="en-US" dirty="0"/>
              <a:t>. </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Shape 938"/>
          <p:cNvSpPr>
            <a:spLocks noGrp="1" noRot="1" noChangeAspect="1"/>
          </p:cNvSpPr>
          <p:nvPr>
            <p:ph type="sldImg"/>
          </p:nvPr>
        </p:nvSpPr>
        <p:spPr>
          <a:xfrm>
            <a:off x="407988" y="698500"/>
            <a:ext cx="6207125" cy="3490913"/>
          </a:xfrm>
          <a:prstGeom prst="rect">
            <a:avLst/>
          </a:prstGeom>
        </p:spPr>
        <p:txBody>
          <a:bodyPr/>
          <a:lstStyle/>
          <a:p>
            <a:endParaRPr/>
          </a:p>
        </p:txBody>
      </p:sp>
      <p:sp>
        <p:nvSpPr>
          <p:cNvPr id="939" name="Shape 939"/>
          <p:cNvSpPr>
            <a:spLocks noGrp="1"/>
          </p:cNvSpPr>
          <p:nvPr>
            <p:ph type="body" sz="quarter" idx="1"/>
          </p:nvPr>
        </p:nvSpPr>
        <p:spPr>
          <a:prstGeom prst="rect">
            <a:avLst/>
          </a:prstGeom>
        </p:spPr>
        <p:txBody>
          <a:bodyPr/>
          <a:lstStyle/>
          <a:p>
            <a:r>
              <a:rPr lang="en-US" b="1" dirty="0"/>
              <a:t>READ SLIDE</a:t>
            </a:r>
            <a:r>
              <a:rPr lang="en-US" dirty="0"/>
              <a:t>: The Statute describes what the Agency does NOT have to negotiate with the Union: The mission, budget, organization, number of employees and internal security practices; Hire, assign, direct, layoff, retain and discipline; Assign work, contract out; Take action during emergencies </a:t>
            </a:r>
          </a:p>
          <a:p>
            <a:endParaRPr dirty="0"/>
          </a:p>
          <a:p>
            <a:r>
              <a:rPr b="1" dirty="0"/>
              <a:t>SAY</a:t>
            </a:r>
            <a:r>
              <a:rPr lang="en-US" b="1" dirty="0"/>
              <a:t>: </a:t>
            </a:r>
            <a:r>
              <a:rPr dirty="0"/>
              <a:t>this section of the Statute is commonly used by management to assert their authority</a:t>
            </a:r>
            <a:r>
              <a:rPr lang="en-US" dirty="0"/>
              <a:t> over what they can and will bargain over</a:t>
            </a:r>
            <a:r>
              <a:rPr dirty="0"/>
              <a:t>. </a:t>
            </a:r>
            <a:r>
              <a:rPr lang="en-US" dirty="0"/>
              <a:t>But in this very next section you will see a little check and balance here as </a:t>
            </a:r>
            <a:r>
              <a:rPr dirty="0"/>
              <a:t>the Statute allow</a:t>
            </a:r>
            <a:r>
              <a:rPr lang="en-US" dirty="0"/>
              <a:t>s</a:t>
            </a:r>
            <a:r>
              <a:rPr dirty="0"/>
              <a:t> the Union the right to bargain over the impact and implementation of management rights.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 name="Shape 946"/>
          <p:cNvSpPr>
            <a:spLocks noGrp="1" noRot="1" noChangeAspect="1"/>
          </p:cNvSpPr>
          <p:nvPr>
            <p:ph type="sldImg"/>
          </p:nvPr>
        </p:nvSpPr>
        <p:spPr>
          <a:xfrm>
            <a:off x="407988" y="698500"/>
            <a:ext cx="6207125" cy="3490913"/>
          </a:xfrm>
          <a:prstGeom prst="rect">
            <a:avLst/>
          </a:prstGeom>
        </p:spPr>
        <p:txBody>
          <a:bodyPr/>
          <a:lstStyle/>
          <a:p>
            <a:endParaRPr/>
          </a:p>
        </p:txBody>
      </p:sp>
      <p:sp>
        <p:nvSpPr>
          <p:cNvPr id="947" name="Shape 947"/>
          <p:cNvSpPr>
            <a:spLocks noGrp="1"/>
          </p:cNvSpPr>
          <p:nvPr>
            <p:ph type="body" sz="quarter" idx="1"/>
          </p:nvPr>
        </p:nvSpPr>
        <p:spPr>
          <a:prstGeom prst="rect">
            <a:avLst/>
          </a:prstGeom>
        </p:spPr>
        <p:txBody>
          <a:bodyPr/>
          <a:lstStyle/>
          <a:p>
            <a:r>
              <a:rPr lang="en-US" b="1" dirty="0"/>
              <a:t>READ SLIDE</a:t>
            </a:r>
            <a:r>
              <a:rPr lang="en-US" dirty="0"/>
              <a:t>: The Statute describes what the Union CAN negotiate with the Agency: Permissive topics: At the election of the agency – number, types, and grades of employees or positions assigned or the technology, methods, and means of performing work. Impact and implementation (I &amp; I): Procedures which management officials observe in exercising any authority, Appropriate arrangements for employees adversely affected by the exercise of any authority by management officials. </a:t>
            </a:r>
          </a:p>
          <a:p>
            <a:endParaRPr dirty="0"/>
          </a:p>
          <a:p>
            <a:r>
              <a:rPr b="1" dirty="0"/>
              <a:t>SAY</a:t>
            </a:r>
            <a:r>
              <a:rPr lang="en-US" dirty="0"/>
              <a:t>: t</a:t>
            </a:r>
            <a:r>
              <a:rPr dirty="0"/>
              <a:t>here are three key aspects of</a:t>
            </a:r>
            <a:r>
              <a:rPr lang="en-US" dirty="0"/>
              <a:t> this section of the Statute</a:t>
            </a:r>
            <a:r>
              <a:rPr dirty="0"/>
              <a:t> 7106(b).</a:t>
            </a:r>
          </a:p>
          <a:p>
            <a:r>
              <a:rPr dirty="0"/>
              <a:t>SAY, under (b)(1) the Agency can decide to bargain over several items, such as technology, work assignments, means and methods of doing work. But they can also say no to bargaining. These are called the “ permissive” topics of bargaining.</a:t>
            </a:r>
          </a:p>
          <a:p>
            <a:endParaRPr dirty="0"/>
          </a:p>
          <a:p>
            <a:r>
              <a:rPr b="1" dirty="0"/>
              <a:t>SAY</a:t>
            </a:r>
            <a:r>
              <a:rPr lang="en-US" b="1" dirty="0"/>
              <a:t>: </a:t>
            </a:r>
            <a:r>
              <a:rPr lang="en-US" dirty="0"/>
              <a:t>t</a:t>
            </a:r>
            <a:r>
              <a:rPr dirty="0"/>
              <a:t>he most important part for us as a Union is 7106(b)(2) and (b)(3) – this allows the Union to bargain over how management does something and allows us to help employees who may be hurt by a management action – such as moving an office or changing a work procedure. 7106(b)(2) and (b)(3) is commonly referred to</a:t>
            </a:r>
            <a:r>
              <a:rPr lang="en-US" dirty="0"/>
              <a:t> </a:t>
            </a:r>
            <a:r>
              <a:rPr dirty="0"/>
              <a:t>as “impact and implementation” or I and I bargaining.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Shape 977"/>
          <p:cNvSpPr>
            <a:spLocks noGrp="1" noRot="1" noChangeAspect="1"/>
          </p:cNvSpPr>
          <p:nvPr>
            <p:ph type="sldImg"/>
          </p:nvPr>
        </p:nvSpPr>
        <p:spPr>
          <a:xfrm>
            <a:off x="407988" y="698500"/>
            <a:ext cx="6207125" cy="3490913"/>
          </a:xfrm>
          <a:prstGeom prst="rect">
            <a:avLst/>
          </a:prstGeom>
        </p:spPr>
        <p:txBody>
          <a:bodyPr/>
          <a:lstStyle/>
          <a:p>
            <a:endParaRPr/>
          </a:p>
        </p:txBody>
      </p:sp>
      <p:sp>
        <p:nvSpPr>
          <p:cNvPr id="978" name="Shape 978"/>
          <p:cNvSpPr>
            <a:spLocks noGrp="1"/>
          </p:cNvSpPr>
          <p:nvPr>
            <p:ph type="body" sz="quarter" idx="1"/>
          </p:nvPr>
        </p:nvSpPr>
        <p:spPr>
          <a:prstGeom prst="rect">
            <a:avLst/>
          </a:prstGeom>
        </p:spPr>
        <p:txBody>
          <a:bodyPr/>
          <a:lstStyle/>
          <a:p>
            <a:r>
              <a:rPr lang="en-US" b="1" dirty="0"/>
              <a:t>READ SLIDE</a:t>
            </a:r>
            <a:r>
              <a:rPr lang="en-US" dirty="0"/>
              <a:t>: The Statute Defines “Good Faith”: Approach negotiations with a sincere resolve to reach agreement, Be prepared to discuss and negotiate on any condition of employment. Meet at reasonable times and places as frequently as necessary and to avoid unnecessary delays.</a:t>
            </a:r>
          </a:p>
          <a:p>
            <a:endParaRPr dirty="0"/>
          </a:p>
          <a:p>
            <a:r>
              <a:rPr b="1" dirty="0"/>
              <a:t>SAY</a:t>
            </a:r>
            <a:r>
              <a:rPr lang="en-US" b="1" dirty="0"/>
              <a:t>: </a:t>
            </a:r>
            <a:r>
              <a:rPr dirty="0"/>
              <a:t>this section of the Statute lists several conditions for good faith bargaining. If the Union or the Agency sees that the other side is not meeting these conditions, they can file an Unfair Labor Practice or ULP with the Federal Labor Relations Authority.</a:t>
            </a:r>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READ SLIDE</a:t>
            </a:r>
          </a:p>
        </p:txBody>
      </p:sp>
    </p:spTree>
    <p:extLst>
      <p:ext uri="{BB962C8B-B14F-4D97-AF65-F5344CB8AC3E}">
        <p14:creationId xmlns:p14="http://schemas.microsoft.com/office/powerpoint/2010/main" val="327338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Shape 999"/>
          <p:cNvSpPr>
            <a:spLocks noGrp="1" noRot="1" noChangeAspect="1"/>
          </p:cNvSpPr>
          <p:nvPr>
            <p:ph type="sldImg"/>
          </p:nvPr>
        </p:nvSpPr>
        <p:spPr>
          <a:xfrm>
            <a:off x="407988" y="698500"/>
            <a:ext cx="6207125" cy="3490913"/>
          </a:xfrm>
          <a:prstGeom prst="rect">
            <a:avLst/>
          </a:prstGeom>
        </p:spPr>
        <p:txBody>
          <a:bodyPr/>
          <a:lstStyle/>
          <a:p>
            <a:endParaRPr/>
          </a:p>
        </p:txBody>
      </p:sp>
      <p:sp>
        <p:nvSpPr>
          <p:cNvPr id="1000" name="Shape 1000"/>
          <p:cNvSpPr>
            <a:spLocks noGrp="1"/>
          </p:cNvSpPr>
          <p:nvPr>
            <p:ph type="body" sz="quarter" idx="1"/>
          </p:nvPr>
        </p:nvSpPr>
        <p:spPr>
          <a:prstGeom prst="rect">
            <a:avLst/>
          </a:prstGeom>
        </p:spPr>
        <p:txBody>
          <a:bodyPr/>
          <a:lstStyle/>
          <a:p>
            <a:r>
              <a:rPr lang="en-US" b="1" dirty="0"/>
              <a:t>READ SLIDE</a:t>
            </a:r>
            <a:r>
              <a:rPr lang="en-US" dirty="0"/>
              <a:t>: The Statute defines Unfair Labor Practices, aka ULP in this way: To interfere, restrain, or coerce any employee in the exercise of any right under this chapter, To encourage, discourage membership in any labor organization by discrimination in hiring, tenure, promotion or other conditions of employment, To sponsor, control, or otherwise assist any labor organization, To discipline or otherwise discriminate against an employee because the employee has filed a complaint, affidavit, or petition, or has given any information or testi­mony under this chapter;</a:t>
            </a:r>
          </a:p>
          <a:p>
            <a:endParaRPr dirty="0"/>
          </a:p>
        </p:txBody>
      </p:sp>
    </p:spTree>
    <p:extLst>
      <p:ext uri="{BB962C8B-B14F-4D97-AF65-F5344CB8AC3E}">
        <p14:creationId xmlns:p14="http://schemas.microsoft.com/office/powerpoint/2010/main" val="1129351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Shape 1013"/>
          <p:cNvSpPr>
            <a:spLocks noGrp="1" noRot="1" noChangeAspect="1"/>
          </p:cNvSpPr>
          <p:nvPr>
            <p:ph type="sldImg"/>
          </p:nvPr>
        </p:nvSpPr>
        <p:spPr>
          <a:xfrm>
            <a:off x="407988" y="698500"/>
            <a:ext cx="6207125" cy="3490913"/>
          </a:xfrm>
          <a:prstGeom prst="rect">
            <a:avLst/>
          </a:prstGeom>
        </p:spPr>
        <p:txBody>
          <a:bodyPr/>
          <a:lstStyle/>
          <a:p>
            <a:endParaRPr/>
          </a:p>
        </p:txBody>
      </p:sp>
      <p:sp>
        <p:nvSpPr>
          <p:cNvPr id="1014" name="Shape 1014"/>
          <p:cNvSpPr>
            <a:spLocks noGrp="1"/>
          </p:cNvSpPr>
          <p:nvPr>
            <p:ph type="body" sz="quarter" idx="1"/>
          </p:nvPr>
        </p:nvSpPr>
        <p:spPr>
          <a:prstGeom prst="rect">
            <a:avLst/>
          </a:prstGeom>
        </p:spPr>
        <p:txBody>
          <a:bodyPr/>
          <a:lstStyle/>
          <a:p>
            <a:r>
              <a:rPr lang="en-US" b="1" dirty="0"/>
              <a:t>SAY:</a:t>
            </a:r>
            <a:r>
              <a:rPr lang="en-US" dirty="0"/>
              <a:t> The ULP is one of the strategies that federal employees have to fight back and appeal violations of the Statute. The Statute creates rights and obligations on the part of management, unions, and employees in the workplace represented by the union. Should management or the union fail or refuse to perform its obligations, or interfere with the rights of the other parties, and unfair labor practice charge may be filed. </a:t>
            </a:r>
          </a:p>
          <a:p>
            <a:endParaRPr lang="en-US" dirty="0"/>
          </a:p>
          <a:p>
            <a:endParaRPr lang="en-US" dirty="0"/>
          </a:p>
          <a:p>
            <a:r>
              <a:rPr lang="en-US" b="1" dirty="0"/>
              <a:t>READ SLIDE</a:t>
            </a:r>
            <a:r>
              <a:rPr lang="en-US" dirty="0"/>
              <a:t>: The Statute defines ULP Unfair Labor Practices (ULP): to refuse to consult or negotiate in good faith as required, to fail or refuse to cooperate in impasse procedures and decisions as required, to enforce any rule or regulation in conflict with an applicable collective bargaining agreement, if the agreement was in effect before the rule or regulation, to otherwise fail or refuse to comply with the Statute.</a:t>
            </a:r>
          </a:p>
          <a:p>
            <a:endParaRPr lang="en-US" dirty="0"/>
          </a:p>
          <a:p>
            <a:endParaRPr dirty="0"/>
          </a:p>
        </p:txBody>
      </p:sp>
    </p:spTree>
    <p:extLst>
      <p:ext uri="{BB962C8B-B14F-4D97-AF65-F5344CB8AC3E}">
        <p14:creationId xmlns:p14="http://schemas.microsoft.com/office/powerpoint/2010/main" val="3757088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 name="Shape 1040"/>
          <p:cNvSpPr>
            <a:spLocks noGrp="1" noRot="1" noChangeAspect="1"/>
          </p:cNvSpPr>
          <p:nvPr>
            <p:ph type="sldImg"/>
          </p:nvPr>
        </p:nvSpPr>
        <p:spPr>
          <a:xfrm>
            <a:off x="407988" y="698500"/>
            <a:ext cx="6207125" cy="3490913"/>
          </a:xfrm>
          <a:prstGeom prst="rect">
            <a:avLst/>
          </a:prstGeom>
        </p:spPr>
        <p:txBody>
          <a:bodyPr/>
          <a:lstStyle/>
          <a:p>
            <a:endParaRPr/>
          </a:p>
        </p:txBody>
      </p:sp>
      <p:sp>
        <p:nvSpPr>
          <p:cNvPr id="1041" name="Shape 1041"/>
          <p:cNvSpPr>
            <a:spLocks noGrp="1"/>
          </p:cNvSpPr>
          <p:nvPr>
            <p:ph type="body" sz="quarter" idx="1"/>
          </p:nvPr>
        </p:nvSpPr>
        <p:spPr>
          <a:prstGeom prst="rect">
            <a:avLst/>
          </a:prstGeom>
        </p:spPr>
        <p:txBody>
          <a:bodyPr/>
          <a:lstStyle>
            <a:lvl1pPr marL="524863" indent="-524863">
              <a:lnSpc>
                <a:spcPct val="150000"/>
              </a:lnSpc>
              <a:defRPr b="1"/>
            </a:lvl1pPr>
          </a:lstStyle>
          <a:p>
            <a:r>
              <a:rPr lang="en-US" b="1" dirty="0"/>
              <a:t>SAY:</a:t>
            </a:r>
            <a:r>
              <a:rPr lang="en-US" b="0" dirty="0"/>
              <a:t> Section 7114a of the Statute discusses Formal Meetings a little vaguely, so the Authority established some expanded criteria regarding Formal Meetings</a:t>
            </a:r>
          </a:p>
          <a:p>
            <a:endParaRPr lang="en-US" b="0" dirty="0"/>
          </a:p>
          <a:p>
            <a:r>
              <a:rPr lang="en-US" b="0" dirty="0"/>
              <a:t>Overall, this section of the Statute is very important for Stewards as it clearly defines an important area where the Union has the right to represent employees and that is the formal discussions which are meetings between bargaining unit employees and representatives of agency management in which the topics under discussion includes either grievances, personnel practices or policies, or the general conditions of employment. Unions are to be notified in advance of such a meeting and afforded the opportunity to attend and participate in them. </a:t>
            </a:r>
          </a:p>
          <a:p>
            <a:endParaRPr lang="en-US" b="0" dirty="0"/>
          </a:p>
          <a:p>
            <a:r>
              <a:rPr lang="en-US" b="1" dirty="0"/>
              <a:t>READ SLIDE: </a:t>
            </a:r>
            <a:r>
              <a:rPr lang="en-US" b="0" dirty="0"/>
              <a:t>The Union’s rights at formal discussions are to ask questions related to matters under discussion at the meeting, Make relevant remarks concerning those matters, and to State the Union’s position(s) on the matters under discussion</a:t>
            </a:r>
          </a:p>
          <a:p>
            <a:endParaRPr lang="en-US" b="0" dirty="0"/>
          </a:p>
          <a:p>
            <a:r>
              <a:rPr lang="en-US" b="1" dirty="0"/>
              <a:t>SAY: </a:t>
            </a:r>
            <a:r>
              <a:rPr lang="en-US" b="0" dirty="0"/>
              <a:t>This is where you have legal equal footing to management when you are representing employees. </a:t>
            </a:r>
          </a:p>
          <a:p>
            <a:endParaRPr lang="en-US" b="0" dirty="0"/>
          </a:p>
          <a:p>
            <a:endParaRPr lang="en-US" b="0" dirty="0"/>
          </a:p>
          <a:p>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Shape 1068"/>
          <p:cNvSpPr>
            <a:spLocks noGrp="1" noRot="1" noChangeAspect="1"/>
          </p:cNvSpPr>
          <p:nvPr>
            <p:ph type="sldImg"/>
          </p:nvPr>
        </p:nvSpPr>
        <p:spPr>
          <a:xfrm>
            <a:off x="407988" y="698500"/>
            <a:ext cx="6207125" cy="3490913"/>
          </a:xfrm>
          <a:prstGeom prst="rect">
            <a:avLst/>
          </a:prstGeom>
        </p:spPr>
        <p:txBody>
          <a:bodyPr/>
          <a:lstStyle/>
          <a:p>
            <a:endParaRPr/>
          </a:p>
        </p:txBody>
      </p:sp>
      <p:sp>
        <p:nvSpPr>
          <p:cNvPr id="1069" name="Shape 1069"/>
          <p:cNvSpPr>
            <a:spLocks noGrp="1"/>
          </p:cNvSpPr>
          <p:nvPr>
            <p:ph type="body" sz="quarter" idx="1"/>
          </p:nvPr>
        </p:nvSpPr>
        <p:spPr>
          <a:prstGeom prst="rect">
            <a:avLst/>
          </a:prstGeom>
        </p:spPr>
        <p:txBody>
          <a:bodyPr/>
          <a:lstStyle>
            <a:lvl1pPr marL="524863" indent="-524863">
              <a:lnSpc>
                <a:spcPct val="150000"/>
              </a:lnSpc>
              <a:defRPr b="1"/>
            </a:lvl1pPr>
          </a:lstStyle>
          <a:p>
            <a:r>
              <a:rPr lang="en-US" b="1" dirty="0"/>
              <a:t>SAY: </a:t>
            </a:r>
            <a:r>
              <a:rPr lang="en-US" b="0" dirty="0"/>
              <a:t>In order to determine whether or not a discussion is formal or not, here are a few questions to consider. </a:t>
            </a:r>
          </a:p>
          <a:p>
            <a:endParaRPr lang="en-US" b="0" dirty="0"/>
          </a:p>
          <a:p>
            <a:r>
              <a:rPr lang="en-US" b="1" dirty="0"/>
              <a:t>READ SLIDE: </a:t>
            </a:r>
            <a:r>
              <a:rPr lang="en-US" b="0" dirty="0"/>
              <a:t>Who is involved in the meeting? At least one representative of the agency and at least one bargaining unit employee. 2. Was there a “give and take” -  were questions addressed?</a:t>
            </a:r>
          </a:p>
          <a:p>
            <a:r>
              <a:rPr lang="en-US" b="0" dirty="0"/>
              <a:t>It must be an actual discussion, that is formal in nature. 3. Did the meeting concern ‘conditions of employment’ or grievance?  4. How was the meeting called, is there a formal agenda and how long the discussion lasted? </a:t>
            </a:r>
          </a:p>
          <a:p>
            <a:endParaRPr lang="en-US" b="0" dirty="0"/>
          </a:p>
          <a:p>
            <a:r>
              <a:rPr lang="en-US" b="0" dirty="0"/>
              <a:t>Non-formal meetings include things such as routine staff meetings, routine performance counseling sessions or meetings to regularly scheduled check ins. </a:t>
            </a:r>
          </a:p>
          <a:p>
            <a:endParaRPr b="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p:txBody>
      </p:sp>
    </p:spTree>
    <p:extLst>
      <p:ext uri="{BB962C8B-B14F-4D97-AF65-F5344CB8AC3E}">
        <p14:creationId xmlns:p14="http://schemas.microsoft.com/office/powerpoint/2010/main" val="1108964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Shape 1054"/>
          <p:cNvSpPr>
            <a:spLocks noGrp="1" noRot="1" noChangeAspect="1"/>
          </p:cNvSpPr>
          <p:nvPr>
            <p:ph type="sldImg"/>
          </p:nvPr>
        </p:nvSpPr>
        <p:spPr>
          <a:xfrm>
            <a:off x="407988" y="698500"/>
            <a:ext cx="6207125" cy="3490913"/>
          </a:xfrm>
          <a:prstGeom prst="rect">
            <a:avLst/>
          </a:prstGeom>
        </p:spPr>
        <p:txBody>
          <a:bodyPr/>
          <a:lstStyle/>
          <a:p>
            <a:endParaRPr/>
          </a:p>
        </p:txBody>
      </p:sp>
      <p:sp>
        <p:nvSpPr>
          <p:cNvPr id="1055" name="Shape 1055"/>
          <p:cNvSpPr>
            <a:spLocks noGrp="1"/>
          </p:cNvSpPr>
          <p:nvPr>
            <p:ph type="body" sz="quarter" idx="1"/>
          </p:nvPr>
        </p:nvSpPr>
        <p:spPr>
          <a:prstGeom prst="rect">
            <a:avLst/>
          </a:prstGeom>
        </p:spPr>
        <p:txBody>
          <a:bodyPr/>
          <a:lstStyle/>
          <a:p>
            <a:pPr marL="535612" indent="-535612">
              <a:lnSpc>
                <a:spcPct val="150000"/>
              </a:lnSpc>
              <a:defRPr b="1"/>
            </a:pPr>
            <a:r>
              <a:rPr lang="en-US" dirty="0"/>
              <a:t>READ SCENARIO AND SOLICIT RESPONSES IN CHAT BOX</a:t>
            </a:r>
            <a:endParaRPr dirty="0"/>
          </a:p>
          <a:p>
            <a:pPr marL="535612" indent="-535612">
              <a:lnSpc>
                <a:spcPct val="150000"/>
              </a:lnSpc>
              <a:defRPr b="1"/>
            </a:pPr>
            <a:endParaRPr dirty="0"/>
          </a:p>
          <a:p>
            <a:pPr marL="535612" indent="-535612">
              <a:lnSpc>
                <a:spcPct val="150000"/>
              </a:lnSpc>
              <a:defRPr b="1"/>
            </a:pPr>
            <a:r>
              <a:rPr dirty="0"/>
              <a:t>ANSWER: </a:t>
            </a:r>
            <a:r>
              <a:rPr b="0" dirty="0"/>
              <a:t>The meeting is a formal meeting. It is a new employee orientation, and under the Statute, the Union should have been given advance notice, the opportunity to attend, and the ability to present its views.</a:t>
            </a:r>
            <a:r>
              <a:rPr lang="en-US" b="0" dirty="0"/>
              <a:t> As we discussed NEOs are negotiated in the contract. Terry should have been given notice to participate. </a:t>
            </a:r>
            <a:endParaRPr b="0" dirty="0"/>
          </a:p>
          <a:p>
            <a:pPr marL="535612" indent="-535612">
              <a:lnSpc>
                <a:spcPct val="150000"/>
              </a:lnSpc>
              <a:defRPr b="1"/>
            </a:pPr>
            <a:endParaRPr dirty="0"/>
          </a:p>
          <a:p>
            <a:pPr marL="535612" indent="-535612">
              <a:lnSpc>
                <a:spcPct val="150000"/>
              </a:lnSpc>
              <a:defRPr b="1"/>
            </a:pPr>
            <a:r>
              <a:rPr lang="en-US" dirty="0"/>
              <a:t>ADDED </a:t>
            </a:r>
            <a:r>
              <a:rPr dirty="0"/>
              <a:t>NOTE: </a:t>
            </a:r>
            <a:r>
              <a:rPr b="0" dirty="0"/>
              <a:t>New employee orientations are one of the most important opportunities for union leaders to greet new potential members. The Union should work to protect and take advantage of this opportunity</a:t>
            </a:r>
          </a:p>
        </p:txBody>
      </p:sp>
    </p:spTree>
    <p:extLst>
      <p:ext uri="{BB962C8B-B14F-4D97-AF65-F5344CB8AC3E}">
        <p14:creationId xmlns:p14="http://schemas.microsoft.com/office/powerpoint/2010/main" val="1830916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Shape 1061"/>
          <p:cNvSpPr>
            <a:spLocks noGrp="1" noRot="1" noChangeAspect="1"/>
          </p:cNvSpPr>
          <p:nvPr>
            <p:ph type="sldImg"/>
          </p:nvPr>
        </p:nvSpPr>
        <p:spPr>
          <a:xfrm>
            <a:off x="407988" y="698500"/>
            <a:ext cx="6207125" cy="3490913"/>
          </a:xfrm>
          <a:prstGeom prst="rect">
            <a:avLst/>
          </a:prstGeom>
        </p:spPr>
        <p:txBody>
          <a:bodyPr/>
          <a:lstStyle/>
          <a:p>
            <a:endParaRPr/>
          </a:p>
        </p:txBody>
      </p:sp>
      <p:sp>
        <p:nvSpPr>
          <p:cNvPr id="1062" name="Shape 1062"/>
          <p:cNvSpPr>
            <a:spLocks noGrp="1"/>
          </p:cNvSpPr>
          <p:nvPr>
            <p:ph type="body" sz="quarter" idx="1"/>
          </p:nvPr>
        </p:nvSpPr>
        <p:spPr>
          <a:prstGeom prst="rect">
            <a:avLst/>
          </a:prstGeom>
        </p:spPr>
        <p:txBody>
          <a:bodyPr/>
          <a:lstStyle/>
          <a:p>
            <a:pPr marL="535612" indent="-535612">
              <a:lnSpc>
                <a:spcPct val="150000"/>
              </a:lnSpc>
              <a:defRPr b="1"/>
            </a:pPr>
            <a:r>
              <a:rPr lang="en-US" dirty="0"/>
              <a:t>READ SCENARIO AND SOLICIT RESPONSES IN CHAT BOX</a:t>
            </a:r>
          </a:p>
          <a:p>
            <a:pPr marL="535612" indent="-535612">
              <a:lnSpc>
                <a:spcPct val="150000"/>
              </a:lnSpc>
              <a:defRPr b="1"/>
            </a:pPr>
            <a:endParaRPr lang="en-US" dirty="0"/>
          </a:p>
          <a:p>
            <a:pPr marL="535612" indent="-535612">
              <a:lnSpc>
                <a:spcPct val="150000"/>
              </a:lnSpc>
              <a:defRPr b="1"/>
            </a:pPr>
            <a:r>
              <a:rPr lang="en-US" dirty="0"/>
              <a:t>ANSWER: </a:t>
            </a:r>
            <a:r>
              <a:rPr lang="en-US" b="0" dirty="0"/>
              <a:t>The meeting is a formal meeting. Neither management nor the grievant should be discussing a grievance without a union representative present; if they do, any agreement in non-binding. (This avoids the possibility of “back door agreements”)</a:t>
            </a:r>
            <a:endParaRPr b="0" dirty="0"/>
          </a:p>
        </p:txBody>
      </p:sp>
    </p:spTree>
    <p:extLst>
      <p:ext uri="{BB962C8B-B14F-4D97-AF65-F5344CB8AC3E}">
        <p14:creationId xmlns:p14="http://schemas.microsoft.com/office/powerpoint/2010/main" val="1429482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Shape 969"/>
          <p:cNvSpPr>
            <a:spLocks noGrp="1" noRot="1" noChangeAspect="1"/>
          </p:cNvSpPr>
          <p:nvPr>
            <p:ph type="sldImg"/>
          </p:nvPr>
        </p:nvSpPr>
        <p:spPr>
          <a:xfrm>
            <a:off x="407988" y="698500"/>
            <a:ext cx="6207125" cy="3490913"/>
          </a:xfrm>
          <a:prstGeom prst="rect">
            <a:avLst/>
          </a:prstGeom>
        </p:spPr>
        <p:txBody>
          <a:bodyPr/>
          <a:lstStyle/>
          <a:p>
            <a:endParaRPr/>
          </a:p>
        </p:txBody>
      </p:sp>
      <p:sp>
        <p:nvSpPr>
          <p:cNvPr id="970" name="Shape 970"/>
          <p:cNvSpPr>
            <a:spLocks noGrp="1"/>
          </p:cNvSpPr>
          <p:nvPr>
            <p:ph type="body" sz="quarter" idx="1"/>
          </p:nvPr>
        </p:nvSpPr>
        <p:spPr>
          <a:prstGeom prst="rect">
            <a:avLst/>
          </a:prstGeom>
        </p:spPr>
        <p:txBody>
          <a:bodyPr/>
          <a:lstStyle/>
          <a:p>
            <a:endParaRPr dirty="0"/>
          </a:p>
          <a:p>
            <a:r>
              <a:rPr b="1" dirty="0"/>
              <a:t>SAY</a:t>
            </a:r>
            <a:r>
              <a:rPr lang="en-US" dirty="0"/>
              <a:t>: This section of the Statute </a:t>
            </a:r>
            <a:r>
              <a:rPr dirty="0"/>
              <a:t>section 7114(a)(2) is very important for Stewards as it clearly defines </a:t>
            </a:r>
            <a:r>
              <a:rPr lang="en-US" dirty="0"/>
              <a:t>another area besides Formal Meetings</a:t>
            </a:r>
            <a:r>
              <a:rPr dirty="0"/>
              <a:t> where the Union has the right to represent employees; Weingarten investigations.</a:t>
            </a:r>
            <a:r>
              <a:rPr lang="en-US" dirty="0"/>
              <a:t> If the employee feels as if </a:t>
            </a:r>
            <a:endParaRPr dirty="0"/>
          </a:p>
          <a:p>
            <a:r>
              <a:rPr lang="en-US" dirty="0"/>
              <a:t> </a:t>
            </a:r>
          </a:p>
          <a:p>
            <a:endParaRPr lang="en-US" dirty="0"/>
          </a:p>
          <a:p>
            <a:r>
              <a:rPr lang="en-US" b="1" dirty="0"/>
              <a:t>SAY: </a:t>
            </a:r>
            <a:r>
              <a:rPr lang="en-US" dirty="0"/>
              <a:t>A union representative has the right to be given the opportunity to be present at any examination of an employee in the unit by a representative of the Agency in connection with  an investigation if – the employee reasonably believes that the examination may result in disciplinary action against the employee; and the employee requests its representation. As a Steward, inform employees of this right and that this right can only be implemented of the employees request for the Steward to be present. </a:t>
            </a:r>
          </a:p>
          <a:p>
            <a:endParaRPr dirty="0"/>
          </a:p>
        </p:txBody>
      </p:sp>
    </p:spTree>
    <p:extLst>
      <p:ext uri="{BB962C8B-B14F-4D97-AF65-F5344CB8AC3E}">
        <p14:creationId xmlns:p14="http://schemas.microsoft.com/office/powerpoint/2010/main" val="4064960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xfrm>
            <a:off x="407988" y="698500"/>
            <a:ext cx="6207125" cy="3490913"/>
          </a:xfrm>
          <a:prstGeom prst="rect">
            <a:avLst/>
          </a:prstGeom>
        </p:spPr>
        <p:txBody>
          <a:bodyPr/>
          <a:lstStyle/>
          <a:p>
            <a:endParaRPr/>
          </a:p>
        </p:txBody>
      </p:sp>
      <p:sp>
        <p:nvSpPr>
          <p:cNvPr id="1083" name="Shape 1083"/>
          <p:cNvSpPr>
            <a:spLocks noGrp="1"/>
          </p:cNvSpPr>
          <p:nvPr>
            <p:ph type="body" sz="quarter" idx="1"/>
          </p:nvPr>
        </p:nvSpPr>
        <p:spPr>
          <a:prstGeom prst="rect">
            <a:avLst/>
          </a:prstGeom>
        </p:spPr>
        <p:txBody>
          <a:bodyPr/>
          <a:lstStyle/>
          <a:p>
            <a:pPr marL="535612" indent="-535612">
              <a:lnSpc>
                <a:spcPct val="150000"/>
              </a:lnSpc>
              <a:defRPr b="1"/>
            </a:pPr>
            <a:r>
              <a:rPr lang="en-US" b="1" dirty="0"/>
              <a:t>SAY</a:t>
            </a:r>
            <a:r>
              <a:rPr lang="en-US" b="0" dirty="0"/>
              <a:t>: Just as the Authority established criteria for determining whether a meeting is formal or not, it did so in determining </a:t>
            </a:r>
            <a:r>
              <a:rPr b="0" dirty="0"/>
              <a:t> if a meeting is an “investigatory examination’ whereby Weingarten Rights allow the employee to get a union representative to participate.</a:t>
            </a:r>
          </a:p>
          <a:p>
            <a:pPr marL="535612" indent="-535612">
              <a:lnSpc>
                <a:spcPct val="150000"/>
              </a:lnSpc>
              <a:defRPr b="1"/>
            </a:pPr>
            <a:endParaRPr lang="en-US" b="0" dirty="0"/>
          </a:p>
          <a:p>
            <a:pPr marL="535612" indent="-535612">
              <a:lnSpc>
                <a:spcPct val="150000"/>
              </a:lnSpc>
              <a:defRPr b="1"/>
            </a:pPr>
            <a:r>
              <a:rPr lang="en-US" b="1" dirty="0"/>
              <a:t>READ SLIDE: </a:t>
            </a:r>
            <a:r>
              <a:rPr lang="en-US" b="0" dirty="0"/>
              <a:t>The following factors determine if a meeting is an investigatory examination: Designed to ask questions and solicit information from the employee, Conducted in a confrontational manner, Designed to secure an admission from the employee of wrongdoing, Requires the employee to explain his/her conduct</a:t>
            </a:r>
          </a:p>
          <a:p>
            <a:pPr marL="535612" indent="-535612">
              <a:lnSpc>
                <a:spcPct val="150000"/>
              </a:lnSpc>
              <a:defRPr b="1"/>
            </a:pPr>
            <a:endParaRPr lang="en-US" b="0" dirty="0"/>
          </a:p>
          <a:p>
            <a:pPr marL="535612" indent="-535612">
              <a:lnSpc>
                <a:spcPct val="150000"/>
              </a:lnSpc>
              <a:defRPr b="1"/>
            </a:pPr>
            <a:r>
              <a:rPr b="1" dirty="0"/>
              <a:t>SAY: </a:t>
            </a:r>
            <a:r>
              <a:rPr b="0" dirty="0"/>
              <a:t>it is important to note that a meeting can start out as a non- Weingarten meeting but turn into an investigatory examination that meets these four elements and then Weingarten rights can be exercised.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 name="Shape 1090"/>
          <p:cNvSpPr>
            <a:spLocks noGrp="1" noRot="1" noChangeAspect="1"/>
          </p:cNvSpPr>
          <p:nvPr>
            <p:ph type="sldImg"/>
          </p:nvPr>
        </p:nvSpPr>
        <p:spPr>
          <a:xfrm>
            <a:off x="407988" y="698500"/>
            <a:ext cx="6207125" cy="3490913"/>
          </a:xfrm>
          <a:prstGeom prst="rect">
            <a:avLst/>
          </a:prstGeom>
        </p:spPr>
        <p:txBody>
          <a:bodyPr/>
          <a:lstStyle/>
          <a:p>
            <a:endParaRPr/>
          </a:p>
        </p:txBody>
      </p:sp>
      <p:sp>
        <p:nvSpPr>
          <p:cNvPr id="1091" name="Shape 1091"/>
          <p:cNvSpPr>
            <a:spLocks noGrp="1"/>
          </p:cNvSpPr>
          <p:nvPr>
            <p:ph type="body" sz="quarter" idx="1"/>
          </p:nvPr>
        </p:nvSpPr>
        <p:spPr>
          <a:prstGeom prst="rect">
            <a:avLst/>
          </a:prstGeom>
        </p:spPr>
        <p:txBody>
          <a:bodyPr/>
          <a:lstStyle/>
          <a:p>
            <a:pPr marL="535612" indent="-535612">
              <a:lnSpc>
                <a:spcPct val="150000"/>
              </a:lnSpc>
              <a:defRPr b="1"/>
            </a:pPr>
            <a:r>
              <a:rPr b="1" dirty="0"/>
              <a:t>SAY</a:t>
            </a:r>
            <a:r>
              <a:rPr b="0" dirty="0"/>
              <a:t>: There are three primary rules for an Investigatory Examination. </a:t>
            </a:r>
            <a:endParaRPr lang="en-US" b="0" dirty="0"/>
          </a:p>
          <a:p>
            <a:pPr marL="535612" indent="-535612">
              <a:lnSpc>
                <a:spcPct val="150000"/>
              </a:lnSpc>
              <a:defRPr b="1"/>
            </a:pPr>
            <a:r>
              <a:rPr b="0" dirty="0"/>
              <a:t>Rule 1</a:t>
            </a:r>
          </a:p>
          <a:p>
            <a:pPr marL="535612" indent="-535612">
              <a:lnSpc>
                <a:spcPct val="150000"/>
              </a:lnSpc>
              <a:defRPr b="1"/>
            </a:pPr>
            <a:r>
              <a:rPr b="0" dirty="0"/>
              <a:t>*	There must be an investigatory interview</a:t>
            </a:r>
          </a:p>
          <a:p>
            <a:pPr marL="535612" indent="-535612">
              <a:lnSpc>
                <a:spcPct val="150000"/>
              </a:lnSpc>
              <a:defRPr b="1"/>
            </a:pPr>
            <a:r>
              <a:rPr b="0" dirty="0"/>
              <a:t>*	The employee must, either before or during the interview, ask for union representation</a:t>
            </a:r>
          </a:p>
          <a:p>
            <a:pPr marL="535612" indent="-535612">
              <a:lnSpc>
                <a:spcPct val="150000"/>
              </a:lnSpc>
              <a:defRPr b="1"/>
            </a:pPr>
            <a:r>
              <a:rPr b="0" dirty="0"/>
              <a:t>Rule 2</a:t>
            </a:r>
          </a:p>
          <a:p>
            <a:pPr marL="535612" indent="-535612">
              <a:lnSpc>
                <a:spcPct val="150000"/>
              </a:lnSpc>
              <a:defRPr b="1"/>
            </a:pPr>
            <a:r>
              <a:rPr b="0" dirty="0"/>
              <a:t>When the request is made:</a:t>
            </a:r>
          </a:p>
          <a:p>
            <a:pPr marL="535612" indent="-535612">
              <a:lnSpc>
                <a:spcPct val="150000"/>
              </a:lnSpc>
              <a:defRPr b="1"/>
            </a:pPr>
            <a:r>
              <a:rPr b="0" dirty="0"/>
              <a:t>*	The supervisor must either grant the request and delay questioning until a union representative arrives and has a chance to consult privately with the employee;</a:t>
            </a:r>
          </a:p>
          <a:p>
            <a:pPr marL="535612" indent="-535612">
              <a:lnSpc>
                <a:spcPct val="150000"/>
              </a:lnSpc>
              <a:defRPr b="1"/>
            </a:pPr>
            <a:r>
              <a:rPr b="0" dirty="0"/>
              <a:t>*	Or deny the request and end the interview immediately;</a:t>
            </a:r>
          </a:p>
          <a:p>
            <a:pPr marL="535612" indent="-535612">
              <a:lnSpc>
                <a:spcPct val="150000"/>
              </a:lnSpc>
              <a:defRPr b="1"/>
            </a:pPr>
            <a:r>
              <a:rPr b="0" dirty="0"/>
              <a:t>*	Or give the employee a choice of (1) having the interview without representation or (2) ending the interview</a:t>
            </a:r>
          </a:p>
          <a:p>
            <a:pPr marL="535612" indent="-535612">
              <a:lnSpc>
                <a:spcPct val="150000"/>
              </a:lnSpc>
              <a:defRPr b="1"/>
            </a:pPr>
            <a:r>
              <a:rPr b="0" dirty="0"/>
              <a:t>Rule 3</a:t>
            </a:r>
          </a:p>
          <a:p>
            <a:pPr marL="535612" indent="-535612">
              <a:lnSpc>
                <a:spcPct val="150000"/>
              </a:lnSpc>
              <a:defRPr b="1"/>
            </a:pPr>
            <a:r>
              <a:rPr b="0" dirty="0"/>
              <a:t>* If the supervisor refuses to honor the employee’s request and insists on the interview, she or he commits an Unfair Labor Practice. The FLRA may set results of the interview aside if the charge is upheld – the decision to set aside the results of a particular unlawful interview depends on the circumstances in each individual case. This is often included in the CBA as well, so a grievance would be another option.</a:t>
            </a:r>
          </a:p>
          <a:p>
            <a:pPr marL="535612" indent="-535612">
              <a:lnSpc>
                <a:spcPct val="150000"/>
              </a:lnSpc>
              <a:defRPr b="1"/>
            </a:pPr>
            <a:endParaRPr b="0" dirty="0"/>
          </a:p>
          <a:p>
            <a:pPr marL="535612" indent="-535612">
              <a:lnSpc>
                <a:spcPct val="150000"/>
              </a:lnSpc>
              <a:defRPr b="1"/>
            </a:pPr>
            <a:r>
              <a:rPr b="0" dirty="0"/>
              <a:t>OPTIONAL Activity: Individually, give participants 5 minutes to list ways a Steward can be helpful in being present for a Weingarten Interview.</a:t>
            </a:r>
          </a:p>
          <a:p>
            <a:pPr marL="535612" indent="-535612">
              <a:lnSpc>
                <a:spcPct val="150000"/>
              </a:lnSpc>
              <a:defRPr b="1"/>
            </a:pPr>
            <a:r>
              <a:rPr b="0" dirty="0"/>
              <a:t>Debrief the responses.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Shape 660"/>
          <p:cNvSpPr>
            <a:spLocks noGrp="1" noRot="1" noChangeAspect="1"/>
          </p:cNvSpPr>
          <p:nvPr>
            <p:ph type="sldImg"/>
          </p:nvPr>
        </p:nvSpPr>
        <p:spPr>
          <a:xfrm>
            <a:off x="407988" y="698500"/>
            <a:ext cx="6207125" cy="3490913"/>
          </a:xfrm>
          <a:prstGeom prst="rect">
            <a:avLst/>
          </a:prstGeom>
        </p:spPr>
        <p:txBody>
          <a:bodyPr/>
          <a:lstStyle/>
          <a:p>
            <a:endParaRPr/>
          </a:p>
        </p:txBody>
      </p:sp>
      <p:sp>
        <p:nvSpPr>
          <p:cNvPr id="661" name="Shape 661"/>
          <p:cNvSpPr>
            <a:spLocks noGrp="1"/>
          </p:cNvSpPr>
          <p:nvPr>
            <p:ph type="body" sz="quarter" idx="1"/>
          </p:nvPr>
        </p:nvSpPr>
        <p:spPr>
          <a:prstGeom prst="rect">
            <a:avLst/>
          </a:prstGeom>
        </p:spPr>
        <p:txBody>
          <a:bodyPr/>
          <a:lstStyle/>
          <a:p>
            <a:r>
              <a:rPr lang="en-US" dirty="0"/>
              <a:t>READ SLIDE</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Shape 984"/>
          <p:cNvSpPr>
            <a:spLocks noGrp="1" noRot="1" noChangeAspect="1"/>
          </p:cNvSpPr>
          <p:nvPr>
            <p:ph type="sldImg"/>
          </p:nvPr>
        </p:nvSpPr>
        <p:spPr>
          <a:xfrm>
            <a:off x="407988" y="698500"/>
            <a:ext cx="6207125" cy="3490913"/>
          </a:xfrm>
          <a:prstGeom prst="rect">
            <a:avLst/>
          </a:prstGeom>
        </p:spPr>
        <p:txBody>
          <a:bodyPr/>
          <a:lstStyle/>
          <a:p>
            <a:endParaRPr/>
          </a:p>
        </p:txBody>
      </p:sp>
      <p:sp>
        <p:nvSpPr>
          <p:cNvPr id="985" name="Shape 985"/>
          <p:cNvSpPr>
            <a:spLocks noGrp="1"/>
          </p:cNvSpPr>
          <p:nvPr>
            <p:ph type="body" sz="quarter" idx="1"/>
          </p:nvPr>
        </p:nvSpPr>
        <p:spPr>
          <a:prstGeom prst="rect">
            <a:avLst/>
          </a:prstGeom>
        </p:spPr>
        <p:txBody>
          <a:bodyPr/>
          <a:lstStyle/>
          <a:p>
            <a:r>
              <a:rPr lang="en-US" b="1" dirty="0"/>
              <a:t>READ SLIDE</a:t>
            </a:r>
            <a:r>
              <a:rPr lang="en-US" dirty="0"/>
              <a:t>: The Statue provides requirements for Information Requests: In the case of the agency, furnish data to the union upon request and to the extent not prohibited by law (request for information): Data which is normally maintained by the agency in the regular course of business, Reasonably available and necessary for full and proper discussion, understanding and negotiation of subjects within the scope of bargaining, and…Which does not constitute guidance, advice, counsel or training provided for management officials or supervisors, relating to collective bargaining</a:t>
            </a:r>
          </a:p>
          <a:p>
            <a:endParaRPr lang="en-US" dirty="0"/>
          </a:p>
          <a:p>
            <a:r>
              <a:rPr b="1" dirty="0"/>
              <a:t>SAY</a:t>
            </a:r>
            <a:r>
              <a:rPr lang="en-US" b="1" dirty="0"/>
              <a:t>: </a:t>
            </a:r>
            <a:r>
              <a:rPr lang="en-US" dirty="0"/>
              <a:t>The union’s right to information is a huge part of Good Faith Bargaining. It is in this section of the Statute </a:t>
            </a:r>
            <a:r>
              <a:rPr dirty="0"/>
              <a:t>is important for Stewards because it gives the Union the right to request information from the Agency and the Agency has to respond. This requirement applies to bargaining, grievances and formal meetings.</a:t>
            </a:r>
          </a:p>
          <a:p>
            <a:endParaRPr dirty="0"/>
          </a:p>
          <a:p>
            <a:r>
              <a:rPr b="1" dirty="0"/>
              <a:t>SAY</a:t>
            </a:r>
            <a:r>
              <a:rPr lang="en-US" b="1" dirty="0"/>
              <a:t>: </a:t>
            </a:r>
            <a:r>
              <a:rPr dirty="0"/>
              <a:t>the key </a:t>
            </a:r>
            <a:r>
              <a:rPr lang="en-US" dirty="0"/>
              <a:t>to information request is </a:t>
            </a:r>
            <a:r>
              <a:rPr dirty="0"/>
              <a:t>to </a:t>
            </a:r>
            <a:r>
              <a:rPr lang="en-US" dirty="0"/>
              <a:t>express why the information is important in you representing the employee </a:t>
            </a:r>
            <a:r>
              <a:rPr dirty="0"/>
              <a:t>in a written request</a:t>
            </a:r>
            <a:r>
              <a:rPr lang="en-US" dirty="0"/>
              <a:t>. As expressed in this citation,</a:t>
            </a:r>
            <a:r>
              <a:rPr dirty="0"/>
              <a:t>  the information </a:t>
            </a:r>
            <a:r>
              <a:rPr lang="en-US" dirty="0"/>
              <a:t>must be</a:t>
            </a:r>
            <a:r>
              <a:rPr dirty="0"/>
              <a:t> normally maintained by the agency, is reasonably available and necessary for the union to properly represent the</a:t>
            </a:r>
            <a:r>
              <a:rPr lang="en-US" dirty="0"/>
              <a:t> </a:t>
            </a:r>
            <a:r>
              <a:rPr dirty="0"/>
              <a:t>employees.</a:t>
            </a:r>
            <a:r>
              <a:rPr lang="en-US" dirty="0"/>
              <a:t> Make sure you understand how to properly execute an Information Request as a Steward. Information is a big component of your tool box as you represent the employee and sometimes the best place to get information is from the Employer.  </a:t>
            </a:r>
          </a:p>
          <a:p>
            <a:endParaRPr lang="en-US" dirty="0"/>
          </a:p>
          <a:p>
            <a:r>
              <a:rPr lang="en-US" b="1" dirty="0"/>
              <a:t>SAY: </a:t>
            </a:r>
            <a:r>
              <a:rPr lang="en-US" dirty="0"/>
              <a:t>Lastly, NEVER leave the table without a written agreement.  If an agreement is reached, to execute on the request of any party to the negotiation a written document embodying the agreed terms and to take such steps as necessary to implement such agreement in the earlier section of the course (see definition for Collective Bargaining) than it can be skipped.</a:t>
            </a:r>
          </a:p>
          <a:p>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Shape 1074"/>
          <p:cNvSpPr>
            <a:spLocks noGrp="1" noRot="1" noChangeAspect="1"/>
          </p:cNvSpPr>
          <p:nvPr>
            <p:ph type="sldImg"/>
          </p:nvPr>
        </p:nvSpPr>
        <p:spPr>
          <a:xfrm>
            <a:off x="407988" y="698500"/>
            <a:ext cx="6207125" cy="3490913"/>
          </a:xfrm>
          <a:prstGeom prst="rect">
            <a:avLst/>
          </a:prstGeom>
        </p:spPr>
        <p:txBody>
          <a:bodyPr/>
          <a:lstStyle/>
          <a:p>
            <a:endParaRPr/>
          </a:p>
        </p:txBody>
      </p:sp>
      <p:sp>
        <p:nvSpPr>
          <p:cNvPr id="1075" name="Shape 1075"/>
          <p:cNvSpPr>
            <a:spLocks noGrp="1"/>
          </p:cNvSpPr>
          <p:nvPr>
            <p:ph type="body" sz="quarter" idx="1"/>
          </p:nvPr>
        </p:nvSpPr>
        <p:spPr>
          <a:prstGeom prst="rect">
            <a:avLst/>
          </a:prstGeom>
        </p:spPr>
        <p:txBody>
          <a:bodyPr/>
          <a:lstStyle/>
          <a:p>
            <a:pPr marL="535612" indent="-535612">
              <a:lnSpc>
                <a:spcPct val="150000"/>
              </a:lnSpc>
              <a:defRPr b="1"/>
            </a:pPr>
            <a:r>
              <a:rPr dirty="0"/>
              <a:t>SAY: </a:t>
            </a:r>
            <a:r>
              <a:rPr b="0" dirty="0"/>
              <a:t>we will now look at a video that presents a realistic scenario</a:t>
            </a:r>
            <a:r>
              <a:rPr lang="en-US" b="0" dirty="0"/>
              <a:t> </a:t>
            </a:r>
            <a:r>
              <a:rPr b="0" dirty="0"/>
              <a:t>where these rights, commonly referred to as “Weingarten rights” due to the Supreme Court case that gave employees this option, are exercised and how a Union Steward represents her employee in a disciplinary situation.</a:t>
            </a:r>
            <a:endParaRPr lang="en-US" b="0" dirty="0"/>
          </a:p>
          <a:p>
            <a:pPr marL="535612" indent="-535612">
              <a:lnSpc>
                <a:spcPct val="150000"/>
              </a:lnSpc>
              <a:defRPr b="1"/>
            </a:pPr>
            <a:endParaRPr lang="en-US" dirty="0"/>
          </a:p>
          <a:p>
            <a:pPr marL="535612" indent="-535612">
              <a:lnSpc>
                <a:spcPct val="150000"/>
              </a:lnSpc>
              <a:defRPr b="1"/>
            </a:pPr>
            <a:r>
              <a:rPr lang="en-US" dirty="0"/>
              <a:t>DO: </a:t>
            </a:r>
            <a:r>
              <a:rPr lang="en-US" b="0" dirty="0"/>
              <a:t>Play the video from the material tab in </a:t>
            </a:r>
            <a:r>
              <a:rPr lang="en-US" b="0" dirty="0" err="1"/>
              <a:t>GoToTraining</a:t>
            </a:r>
            <a:r>
              <a:rPr lang="en-US" b="0" dirty="0"/>
              <a:t>. </a:t>
            </a:r>
            <a:endParaRPr b="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a:t>
            </a:r>
            <a:r>
              <a:rPr lang="en-US" dirty="0"/>
              <a:t>Ask a few questions regarding the Weingarten Video</a:t>
            </a:r>
          </a:p>
          <a:p>
            <a:endParaRPr lang="en-US" dirty="0"/>
          </a:p>
          <a:p>
            <a:r>
              <a:rPr lang="en-US" b="1" dirty="0"/>
              <a:t>CLICK and READ QUESTION (In what ways did the Steward perform her duties well?) and SOLICIT RESPONSES using the chat box</a:t>
            </a:r>
          </a:p>
          <a:p>
            <a:r>
              <a:rPr lang="en-US" b="1" dirty="0"/>
              <a:t>CLICK and READ QUESTION (What are some things she did clearly well to represent the employee?) and SOLICIT RESPONSES using chat box</a:t>
            </a:r>
          </a:p>
          <a:p>
            <a:r>
              <a:rPr lang="en-US" b="1" dirty="0"/>
              <a:t>CLICK and SAY: </a:t>
            </a:r>
            <a:r>
              <a:rPr lang="en-US" dirty="0"/>
              <a:t>Here are a few takeaways from the video that you should remember: Find out what the investigatory meeting is about, Use your investigation skills—Ask many questions  to get all the facts, Educate the member on the process, and next steps, Coach the member on how to conduct themselves</a:t>
            </a:r>
          </a:p>
          <a:p>
            <a:endParaRPr lang="en-US" dirty="0"/>
          </a:p>
        </p:txBody>
      </p:sp>
    </p:spTree>
    <p:extLst>
      <p:ext uri="{BB962C8B-B14F-4D97-AF65-F5344CB8AC3E}">
        <p14:creationId xmlns:p14="http://schemas.microsoft.com/office/powerpoint/2010/main" val="1303439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p:txBody>
      </p:sp>
    </p:spTree>
    <p:extLst>
      <p:ext uri="{BB962C8B-B14F-4D97-AF65-F5344CB8AC3E}">
        <p14:creationId xmlns:p14="http://schemas.microsoft.com/office/powerpoint/2010/main" val="2257188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xfrm>
            <a:off x="381000" y="685800"/>
            <a:ext cx="6096000" cy="3429000"/>
          </a:xfrm>
          <a:prstGeom prst="rect">
            <a:avLst/>
          </a:prstGeom>
        </p:spPr>
        <p:txBody>
          <a:bodyPr/>
          <a:lstStyle/>
          <a:p>
            <a:endParaRPr/>
          </a:p>
        </p:txBody>
      </p:sp>
      <p:sp>
        <p:nvSpPr>
          <p:cNvPr id="1115" name="Shape 1115"/>
          <p:cNvSpPr>
            <a:spLocks noGrp="1"/>
          </p:cNvSpPr>
          <p:nvPr>
            <p:ph type="body" sz="quarter" idx="1"/>
          </p:nvPr>
        </p:nvSpPr>
        <p:spPr>
          <a:prstGeom prst="rect">
            <a:avLst/>
          </a:prstGeom>
        </p:spPr>
        <p:txBody>
          <a:bodyPr/>
          <a:lstStyle/>
          <a:p>
            <a:pPr marL="524863" indent="-524863">
              <a:lnSpc>
                <a:spcPct val="150000"/>
              </a:lnSpc>
              <a:defRPr b="1"/>
            </a:pPr>
            <a:r>
              <a:rPr lang="en-US" dirty="0"/>
              <a:t>READ SLIDE and SOLICIT RESPONSES through chat or by using the poll. </a:t>
            </a:r>
          </a:p>
          <a:p>
            <a:pPr marL="524863" indent="-524863">
              <a:lnSpc>
                <a:spcPct val="150000"/>
              </a:lnSpc>
              <a:defRPr b="1"/>
            </a:pPr>
            <a:endParaRPr dirty="0"/>
          </a:p>
          <a:p>
            <a:pPr marL="524863" indent="-524863">
              <a:lnSpc>
                <a:spcPct val="150000"/>
              </a:lnSpc>
              <a:defRPr b="1"/>
            </a:pPr>
            <a:r>
              <a:rPr dirty="0"/>
              <a:t>ANSWER: </a:t>
            </a:r>
            <a:r>
              <a:rPr b="0" dirty="0"/>
              <a:t>Malcolm believes he could be disciplined and has requested representation. The supervisor’s refusal is a violation of the Statute under 7114(a)(2)(B).</a:t>
            </a:r>
            <a:r>
              <a:rPr lang="en-US" b="0" dirty="0"/>
              <a:t> </a:t>
            </a:r>
            <a:r>
              <a:rPr b="0" dirty="0"/>
              <a:t>Malcolm should refuse to provide answers to the questions until a union representative is allowed </a:t>
            </a:r>
            <a:r>
              <a:rPr lang="en-US" b="0" dirty="0"/>
              <a:t>to participate </a:t>
            </a:r>
            <a:r>
              <a:rPr b="0" dirty="0"/>
              <a:t>and immediately go to the Union office after the meeting has ended.</a:t>
            </a:r>
          </a:p>
          <a:p>
            <a:pPr marL="524863" indent="-524863">
              <a:lnSpc>
                <a:spcPct val="150000"/>
              </a:lnSpc>
              <a:defRPr b="1"/>
            </a:pPr>
            <a:endParaRPr dirty="0"/>
          </a:p>
          <a:p>
            <a:pPr marL="524863" indent="-524863">
              <a:lnSpc>
                <a:spcPct val="150000"/>
              </a:lnSpc>
              <a:defRPr b="1"/>
            </a:pPr>
            <a:r>
              <a:rPr dirty="0"/>
              <a:t>NOTE. </a:t>
            </a:r>
            <a:r>
              <a:rPr b="0" dirty="0"/>
              <a:t>If the agency has given the employee the option of continuing an interview without representation or having no interview at all, and the</a:t>
            </a:r>
          </a:p>
          <a:p>
            <a:pPr marL="524863" indent="-524863">
              <a:lnSpc>
                <a:spcPct val="150000"/>
              </a:lnSpc>
              <a:defRPr b="1"/>
            </a:pPr>
            <a:r>
              <a:rPr b="0" dirty="0"/>
              <a:t>employee elects to continue without representation, the employee has</a:t>
            </a:r>
          </a:p>
          <a:p>
            <a:pPr marL="524863" indent="-524863">
              <a:lnSpc>
                <a:spcPct val="150000"/>
              </a:lnSpc>
              <a:defRPr b="1"/>
            </a:pPr>
            <a:r>
              <a:rPr b="0" dirty="0"/>
              <a:t>WAIVED the right to representation.</a:t>
            </a:r>
          </a:p>
        </p:txBody>
      </p:sp>
    </p:spTree>
    <p:extLst>
      <p:ext uri="{BB962C8B-B14F-4D97-AF65-F5344CB8AC3E}">
        <p14:creationId xmlns:p14="http://schemas.microsoft.com/office/powerpoint/2010/main" val="19149581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Shape 1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123" name="Shape 1123"/>
          <p:cNvSpPr>
            <a:spLocks noGrp="1"/>
          </p:cNvSpPr>
          <p:nvPr>
            <p:ph type="body" sz="quarter" idx="1"/>
          </p:nvPr>
        </p:nvSpPr>
        <p:spPr>
          <a:prstGeom prst="rect">
            <a:avLst/>
          </a:prstGeom>
        </p:spPr>
        <p:txBody>
          <a:bodyPr/>
          <a:lstStyle/>
          <a:p>
            <a:pPr marL="524863" indent="-524863">
              <a:lnSpc>
                <a:spcPct val="150000"/>
              </a:lnSpc>
              <a:defRPr b="1"/>
            </a:pPr>
            <a:r>
              <a:rPr lang="en-US" dirty="0"/>
              <a:t>READ SLIDE and SOLICIT RESPONSES by chat or launching the poll. </a:t>
            </a:r>
            <a:endParaRPr dirty="0"/>
          </a:p>
          <a:p>
            <a:pPr marL="524863" indent="-524863">
              <a:lnSpc>
                <a:spcPct val="150000"/>
              </a:lnSpc>
              <a:defRPr b="1"/>
            </a:pPr>
            <a:endParaRPr dirty="0"/>
          </a:p>
          <a:p>
            <a:pPr marL="524863" indent="-524863">
              <a:lnSpc>
                <a:spcPct val="150000"/>
              </a:lnSpc>
              <a:defRPr b="1"/>
            </a:pPr>
            <a:r>
              <a:rPr dirty="0"/>
              <a:t>ANSWER: </a:t>
            </a:r>
            <a:r>
              <a:rPr b="0" dirty="0"/>
              <a:t>It is not necessarily an investigation, however, it could turn into one if management is asking questions that could lead to discipline. Management does not have to wait until John’s preferred steward is available if another union representative could perform the same function.</a:t>
            </a:r>
            <a:r>
              <a:rPr dirty="0"/>
              <a:t>	</a:t>
            </a:r>
          </a:p>
        </p:txBody>
      </p:sp>
    </p:spTree>
    <p:extLst>
      <p:ext uri="{BB962C8B-B14F-4D97-AF65-F5344CB8AC3E}">
        <p14:creationId xmlns:p14="http://schemas.microsoft.com/office/powerpoint/2010/main" val="103103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Shape 1130"/>
          <p:cNvSpPr>
            <a:spLocks noGrp="1" noRot="1" noChangeAspect="1"/>
          </p:cNvSpPr>
          <p:nvPr>
            <p:ph type="sldImg"/>
          </p:nvPr>
        </p:nvSpPr>
        <p:spPr>
          <a:xfrm>
            <a:off x="381000" y="685800"/>
            <a:ext cx="6096000" cy="3429000"/>
          </a:xfrm>
          <a:prstGeom prst="rect">
            <a:avLst/>
          </a:prstGeom>
        </p:spPr>
        <p:txBody>
          <a:bodyPr/>
          <a:lstStyle/>
          <a:p>
            <a:endParaRPr/>
          </a:p>
        </p:txBody>
      </p:sp>
      <p:sp>
        <p:nvSpPr>
          <p:cNvPr id="1131" name="Shape 1131"/>
          <p:cNvSpPr>
            <a:spLocks noGrp="1"/>
          </p:cNvSpPr>
          <p:nvPr>
            <p:ph type="body" sz="quarter" idx="1"/>
          </p:nvPr>
        </p:nvSpPr>
        <p:spPr>
          <a:prstGeom prst="rect">
            <a:avLst/>
          </a:prstGeom>
        </p:spPr>
        <p:txBody>
          <a:bodyPr/>
          <a:lstStyle/>
          <a:p>
            <a:pPr marL="524863" indent="-524863">
              <a:lnSpc>
                <a:spcPct val="150000"/>
              </a:lnSpc>
              <a:defRPr b="1"/>
            </a:pPr>
            <a:r>
              <a:rPr dirty="0"/>
              <a:t>	</a:t>
            </a:r>
            <a:r>
              <a:rPr lang="en-US" dirty="0"/>
              <a:t>READ SLIDE and SOLICIT RESPONSES through chat or launching the poll. </a:t>
            </a:r>
            <a:endParaRPr dirty="0"/>
          </a:p>
          <a:p>
            <a:pPr marL="524863" indent="-524863">
              <a:lnSpc>
                <a:spcPct val="150000"/>
              </a:lnSpc>
              <a:defRPr b="1"/>
            </a:pPr>
            <a:endParaRPr dirty="0"/>
          </a:p>
          <a:p>
            <a:pPr marL="524863" indent="-524863">
              <a:lnSpc>
                <a:spcPct val="150000"/>
              </a:lnSpc>
              <a:defRPr b="1"/>
            </a:pPr>
            <a:r>
              <a:rPr dirty="0"/>
              <a:t>ANSWER: </a:t>
            </a:r>
            <a:r>
              <a:rPr b="0" dirty="0"/>
              <a:t>Your status as a Union Steward does not prevent you from having the same rights as any other employee under the Statute.</a:t>
            </a:r>
          </a:p>
        </p:txBody>
      </p:sp>
    </p:spTree>
    <p:extLst>
      <p:ext uri="{BB962C8B-B14F-4D97-AF65-F5344CB8AC3E}">
        <p14:creationId xmlns:p14="http://schemas.microsoft.com/office/powerpoint/2010/main" val="8948491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xfrm>
            <a:off x="407988" y="698500"/>
            <a:ext cx="6207125" cy="3490913"/>
          </a:xfrm>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p>
            <a:r>
              <a:rPr lang="en-US" b="1" dirty="0"/>
              <a:t>ASK </a:t>
            </a:r>
            <a:r>
              <a:rPr dirty="0"/>
              <a:t>:</a:t>
            </a:r>
            <a:r>
              <a:rPr lang="en-US" dirty="0"/>
              <a:t>Who is the union required to represent and negotiate for?</a:t>
            </a:r>
          </a:p>
          <a:p>
            <a:r>
              <a:rPr lang="en-US" b="1" dirty="0"/>
              <a:t>DO: </a:t>
            </a:r>
            <a:r>
              <a:rPr lang="en-US" dirty="0"/>
              <a:t>allow people to write in responses in chat box. </a:t>
            </a:r>
            <a:endParaRPr dirty="0"/>
          </a:p>
        </p:txBody>
      </p:sp>
    </p:spTree>
    <p:extLst>
      <p:ext uri="{BB962C8B-B14F-4D97-AF65-F5344CB8AC3E}">
        <p14:creationId xmlns:p14="http://schemas.microsoft.com/office/powerpoint/2010/main" val="2444165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Shape 954"/>
          <p:cNvSpPr>
            <a:spLocks noGrp="1" noRot="1" noChangeAspect="1"/>
          </p:cNvSpPr>
          <p:nvPr>
            <p:ph type="sldImg"/>
          </p:nvPr>
        </p:nvSpPr>
        <p:spPr>
          <a:xfrm>
            <a:off x="407988" y="698500"/>
            <a:ext cx="6207125" cy="3490913"/>
          </a:xfrm>
          <a:prstGeom prst="rect">
            <a:avLst/>
          </a:prstGeom>
        </p:spPr>
        <p:txBody>
          <a:bodyPr/>
          <a:lstStyle/>
          <a:p>
            <a:endParaRPr/>
          </a:p>
        </p:txBody>
      </p:sp>
      <p:sp>
        <p:nvSpPr>
          <p:cNvPr id="955" name="Shape 955"/>
          <p:cNvSpPr>
            <a:spLocks noGrp="1"/>
          </p:cNvSpPr>
          <p:nvPr>
            <p:ph type="body" sz="quarter" idx="1"/>
          </p:nvPr>
        </p:nvSpPr>
        <p:spPr>
          <a:prstGeom prst="rect">
            <a:avLst/>
          </a:prstGeom>
        </p:spPr>
        <p:txBody>
          <a:bodyPr/>
          <a:lstStyle/>
          <a:p>
            <a:r>
              <a:rPr b="1" dirty="0"/>
              <a:t>SAY</a:t>
            </a:r>
            <a:r>
              <a:rPr lang="en-US" dirty="0"/>
              <a:t>: </a:t>
            </a:r>
            <a:r>
              <a:rPr dirty="0"/>
              <a:t>under this section of the Statute, all employees are required to be represented by the Union – regardless of whether or not they are members. This is commonly</a:t>
            </a:r>
          </a:p>
          <a:p>
            <a:r>
              <a:rPr dirty="0"/>
              <a:t>referred to as the Union’s duty of fair representation or</a:t>
            </a:r>
          </a:p>
          <a:p>
            <a:r>
              <a:rPr dirty="0"/>
              <a:t>DFR.</a:t>
            </a:r>
          </a:p>
        </p:txBody>
      </p:sp>
    </p:spTree>
    <p:extLst>
      <p:ext uri="{BB962C8B-B14F-4D97-AF65-F5344CB8AC3E}">
        <p14:creationId xmlns:p14="http://schemas.microsoft.com/office/powerpoint/2010/main" val="6421362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 name="Shape 1143"/>
          <p:cNvSpPr>
            <a:spLocks noGrp="1" noRot="1" noChangeAspect="1"/>
          </p:cNvSpPr>
          <p:nvPr>
            <p:ph type="sldImg"/>
          </p:nvPr>
        </p:nvSpPr>
        <p:spPr>
          <a:xfrm>
            <a:off x="407988" y="698500"/>
            <a:ext cx="6207125" cy="3490913"/>
          </a:xfrm>
          <a:prstGeom prst="rect">
            <a:avLst/>
          </a:prstGeom>
        </p:spPr>
        <p:txBody>
          <a:bodyPr/>
          <a:lstStyle/>
          <a:p>
            <a:endParaRPr/>
          </a:p>
        </p:txBody>
      </p:sp>
      <p:sp>
        <p:nvSpPr>
          <p:cNvPr id="1144" name="Shape 1144"/>
          <p:cNvSpPr>
            <a:spLocks noGrp="1"/>
          </p:cNvSpPr>
          <p:nvPr>
            <p:ph type="body" sz="quarter" idx="1"/>
          </p:nvPr>
        </p:nvSpPr>
        <p:spPr>
          <a:prstGeom prst="rect">
            <a:avLst/>
          </a:prstGeom>
        </p:spPr>
        <p:txBody>
          <a:bodyPr/>
          <a:lstStyle/>
          <a:p>
            <a:pPr>
              <a:defRPr b="1"/>
            </a:pPr>
            <a:endParaRPr lang="en-US" dirty="0"/>
          </a:p>
          <a:p>
            <a:pPr>
              <a:defRPr b="1"/>
            </a:pPr>
            <a:r>
              <a:rPr lang="en-US" dirty="0"/>
              <a:t>SAY: </a:t>
            </a:r>
            <a:r>
              <a:rPr lang="en-US" b="0" dirty="0"/>
              <a:t>the Statute provides language for what a grievance is, what its not and the process. </a:t>
            </a:r>
          </a:p>
          <a:p>
            <a:pPr defTabSz="914292">
              <a:defRPr b="1"/>
            </a:pPr>
            <a:endParaRPr lang="en-US" dirty="0"/>
          </a:p>
          <a:p>
            <a:pPr defTabSz="914292">
              <a:defRPr b="1"/>
            </a:pPr>
            <a:r>
              <a:rPr lang="en-US" dirty="0"/>
              <a:t>SAY: </a:t>
            </a:r>
            <a:r>
              <a:rPr lang="en-US" b="0" dirty="0"/>
              <a:t>Employees, with their elected representatives, come to an agreement with management on their working conditions through the collective bargaining process. If either side violates the agreement (CBA/MLA/etc.) or makes changes to the workplace and/or treats employees unfairly or in an unsafe manner, the Statute mandates a grievance procedure to resolve this situation.</a:t>
            </a:r>
          </a:p>
          <a:p>
            <a:pPr>
              <a:defRPr b="1"/>
            </a:pPr>
            <a:endParaRPr dirty="0"/>
          </a:p>
        </p:txBody>
      </p:sp>
    </p:spTree>
    <p:extLst>
      <p:ext uri="{BB962C8B-B14F-4D97-AF65-F5344CB8AC3E}">
        <p14:creationId xmlns:p14="http://schemas.microsoft.com/office/powerpoint/2010/main" val="348967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xfrm>
            <a:off x="407988" y="698500"/>
            <a:ext cx="6207125" cy="3490913"/>
          </a:xfrm>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r>
              <a:rPr dirty="0"/>
              <a:t>SAY: This course will introduce you to the many responsibilities you hold as a union steward and help you to identify key resources you will need to effectively serve your members.</a:t>
            </a:r>
            <a:r>
              <a:rPr lang="en-US" dirty="0"/>
              <a:t> This course is an orientation level course, and is not intended to dive too deep but to provide new Stewards with a basic overview of what their role entails, and what resources they have at hand as they begin their journey. </a:t>
            </a:r>
          </a:p>
          <a:p>
            <a:endParaRPr lang="en-US" dirty="0"/>
          </a:p>
          <a:p>
            <a:r>
              <a:rPr lang="en-US" dirty="0"/>
              <a:t>Here are the course objectives (READ SLIDE)</a:t>
            </a:r>
            <a:endParaRPr dirty="0"/>
          </a:p>
          <a:p>
            <a:endParaRPr dirty="0"/>
          </a:p>
          <a:p>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Shape 914"/>
          <p:cNvSpPr>
            <a:spLocks noGrp="1" noRot="1" noChangeAspect="1"/>
          </p:cNvSpPr>
          <p:nvPr>
            <p:ph type="sldImg"/>
          </p:nvPr>
        </p:nvSpPr>
        <p:spPr>
          <a:xfrm>
            <a:off x="407988" y="698500"/>
            <a:ext cx="6207125" cy="3490913"/>
          </a:xfrm>
          <a:prstGeom prst="rect">
            <a:avLst/>
          </a:prstGeom>
        </p:spPr>
        <p:txBody>
          <a:bodyPr/>
          <a:lstStyle/>
          <a:p>
            <a:endParaRPr/>
          </a:p>
        </p:txBody>
      </p:sp>
      <p:sp>
        <p:nvSpPr>
          <p:cNvPr id="915" name="Shape 915"/>
          <p:cNvSpPr>
            <a:spLocks noGrp="1"/>
          </p:cNvSpPr>
          <p:nvPr>
            <p:ph type="body" sz="quarter" idx="1"/>
          </p:nvPr>
        </p:nvSpPr>
        <p:spPr>
          <a:prstGeom prst="rect">
            <a:avLst/>
          </a:prstGeom>
        </p:spPr>
        <p:txBody>
          <a:bodyPr/>
          <a:lstStyle/>
          <a:p>
            <a:pPr>
              <a:defRPr b="1"/>
            </a:pPr>
            <a:r>
              <a:rPr lang="en-US" dirty="0"/>
              <a:t>SAY: </a:t>
            </a:r>
            <a:r>
              <a:rPr lang="en-US" b="0" dirty="0"/>
              <a:t>what does the Statue say a grievance is? A Grievance is, Any complaint –by an employee concerning any matter relating to the employment of the employee; or any complaint by any labor organization on any matter relating to the employment of any employee; or the effect or interpretation, or a claim of a breach of the CBA; or affecting conditions of employment; or any complaint by any employee, labor organization, or agency concerning – the effect or interpretation, or a claim of breach, of a CBA; or law, rule or applicable regulation.</a:t>
            </a:r>
          </a:p>
          <a:p>
            <a:pPr>
              <a:defRPr b="1"/>
            </a:pPr>
            <a:endParaRPr b="0" dirty="0"/>
          </a:p>
        </p:txBody>
      </p:sp>
    </p:spTree>
    <p:extLst>
      <p:ext uri="{BB962C8B-B14F-4D97-AF65-F5344CB8AC3E}">
        <p14:creationId xmlns:p14="http://schemas.microsoft.com/office/powerpoint/2010/main" val="39599898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expand on this, for a grievance to be found on behalf of an employee certain things must exist and these things are: A grieved party that is a member of the bargaining unit plus the union or agency, there must clearly be an event, act, a violation; there must be a condition of employment affected by the violations; there must clearly be Impact; and there must be a relief or remedy available. </a:t>
            </a:r>
          </a:p>
          <a:p>
            <a:endParaRPr lang="en-US" dirty="0"/>
          </a:p>
        </p:txBody>
      </p:sp>
    </p:spTree>
    <p:extLst>
      <p:ext uri="{BB962C8B-B14F-4D97-AF65-F5344CB8AC3E}">
        <p14:creationId xmlns:p14="http://schemas.microsoft.com/office/powerpoint/2010/main" val="27352736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 name="Shape 1150"/>
          <p:cNvSpPr>
            <a:spLocks noGrp="1" noRot="1" noChangeAspect="1"/>
          </p:cNvSpPr>
          <p:nvPr>
            <p:ph type="sldImg"/>
          </p:nvPr>
        </p:nvSpPr>
        <p:spPr>
          <a:xfrm>
            <a:off x="407988" y="698500"/>
            <a:ext cx="6207125" cy="3490913"/>
          </a:xfrm>
          <a:prstGeom prst="rect">
            <a:avLst/>
          </a:prstGeom>
        </p:spPr>
        <p:txBody>
          <a:bodyPr/>
          <a:lstStyle/>
          <a:p>
            <a:endParaRPr/>
          </a:p>
        </p:txBody>
      </p:sp>
      <p:sp>
        <p:nvSpPr>
          <p:cNvPr id="1151" name="Shape 1151"/>
          <p:cNvSpPr>
            <a:spLocks noGrp="1"/>
          </p:cNvSpPr>
          <p:nvPr>
            <p:ph type="body" sz="quarter" idx="1"/>
          </p:nvPr>
        </p:nvSpPr>
        <p:spPr>
          <a:prstGeom prst="rect">
            <a:avLst/>
          </a:prstGeom>
        </p:spPr>
        <p:txBody>
          <a:bodyPr/>
          <a:lstStyle/>
          <a:p>
            <a:r>
              <a:rPr lang="en-US" b="1" dirty="0"/>
              <a:t>SAY: </a:t>
            </a:r>
            <a:r>
              <a:rPr lang="en-US" b="0" dirty="0"/>
              <a:t>Grievances do not cover certain matters. The statute identifies items that may not be addressed under the grievance procedure as: Any claimed violation of Subchapter II of Title 5, United States Code (pertaining to protected concerted activity); Retirement, life insurance, or health benefits; Suspension or removal under 7532 of Title 5, USC (concerning national security), Any examination, certification, or appointment; or the classification of any position, which does not result in the reduction in grade or pay of an employee. </a:t>
            </a:r>
          </a:p>
          <a:p>
            <a:endParaRPr lang="en-US" b="0" dirty="0"/>
          </a:p>
          <a:p>
            <a:endParaRPr lang="en-US" b="0" dirty="0"/>
          </a:p>
        </p:txBody>
      </p:sp>
    </p:spTree>
    <p:extLst>
      <p:ext uri="{BB962C8B-B14F-4D97-AF65-F5344CB8AC3E}">
        <p14:creationId xmlns:p14="http://schemas.microsoft.com/office/powerpoint/2010/main" val="40337649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p:txBody>
      </p:sp>
    </p:spTree>
    <p:extLst>
      <p:ext uri="{BB962C8B-B14F-4D97-AF65-F5344CB8AC3E}">
        <p14:creationId xmlns:p14="http://schemas.microsoft.com/office/powerpoint/2010/main" val="39844818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 name="Shape 1137"/>
          <p:cNvSpPr>
            <a:spLocks noGrp="1" noRot="1" noChangeAspect="1"/>
          </p:cNvSpPr>
          <p:nvPr>
            <p:ph type="sldImg"/>
          </p:nvPr>
        </p:nvSpPr>
        <p:spPr>
          <a:xfrm>
            <a:off x="407988" y="698500"/>
            <a:ext cx="6207125" cy="3490913"/>
          </a:xfrm>
          <a:prstGeom prst="rect">
            <a:avLst/>
          </a:prstGeom>
        </p:spPr>
        <p:txBody>
          <a:bodyPr/>
          <a:lstStyle/>
          <a:p>
            <a:endParaRPr/>
          </a:p>
        </p:txBody>
      </p:sp>
      <p:sp>
        <p:nvSpPr>
          <p:cNvPr id="1138" name="Shape 1138"/>
          <p:cNvSpPr>
            <a:spLocks noGrp="1"/>
          </p:cNvSpPr>
          <p:nvPr>
            <p:ph type="body" sz="quarter" idx="1"/>
          </p:nvPr>
        </p:nvSpPr>
        <p:spPr>
          <a:prstGeom prst="rect">
            <a:avLst/>
          </a:prstGeom>
        </p:spPr>
        <p:txBody>
          <a:bodyPr/>
          <a:lstStyle/>
          <a:p>
            <a:r>
              <a:rPr lang="en-US" b="1" dirty="0"/>
              <a:t>READ SLIDE: </a:t>
            </a:r>
            <a:r>
              <a:rPr lang="en-US" dirty="0"/>
              <a:t>Robert comes to you to complain that he was injured on the job and the Workers Compensation program denied him benefits. Does he have a grievance? Why or why not? </a:t>
            </a:r>
          </a:p>
          <a:p>
            <a:endParaRPr dirty="0"/>
          </a:p>
          <a:p>
            <a:endParaRPr dirty="0"/>
          </a:p>
          <a:p>
            <a:r>
              <a:rPr lang="en-US" b="1" dirty="0"/>
              <a:t>ANSWER: </a:t>
            </a:r>
            <a:r>
              <a:rPr lang="en-US" b="0" dirty="0"/>
              <a:t>This is not a grievance. </a:t>
            </a:r>
            <a:r>
              <a:rPr dirty="0"/>
              <a:t>In the case of workers’ compensation claims, they are approved or denied by the U.S. Department of Labor. Since the denial of Workers’ Compensation is covered by a third-party outside of the Statute, it cannot be grieved.</a:t>
            </a:r>
          </a:p>
        </p:txBody>
      </p:sp>
    </p:spTree>
    <p:extLst>
      <p:ext uri="{BB962C8B-B14F-4D97-AF65-F5344CB8AC3E}">
        <p14:creationId xmlns:p14="http://schemas.microsoft.com/office/powerpoint/2010/main" val="26280389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Shape 1217"/>
          <p:cNvSpPr>
            <a:spLocks noGrp="1" noRot="1" noChangeAspect="1"/>
          </p:cNvSpPr>
          <p:nvPr>
            <p:ph type="sldImg"/>
          </p:nvPr>
        </p:nvSpPr>
        <p:spPr>
          <a:xfrm>
            <a:off x="407988" y="698500"/>
            <a:ext cx="6207125" cy="3490913"/>
          </a:xfrm>
          <a:prstGeom prst="rect">
            <a:avLst/>
          </a:prstGeom>
        </p:spPr>
        <p:txBody>
          <a:bodyPr/>
          <a:lstStyle/>
          <a:p>
            <a:endParaRPr/>
          </a:p>
        </p:txBody>
      </p:sp>
      <p:sp>
        <p:nvSpPr>
          <p:cNvPr id="1218" name="Shape 1218"/>
          <p:cNvSpPr>
            <a:spLocks noGrp="1"/>
          </p:cNvSpPr>
          <p:nvPr>
            <p:ph type="body" sz="quarter" idx="1"/>
          </p:nvPr>
        </p:nvSpPr>
        <p:spPr>
          <a:prstGeom prst="rect">
            <a:avLst/>
          </a:prstGeom>
        </p:spPr>
        <p:txBody>
          <a:bodyPr/>
          <a:lstStyle/>
          <a:p>
            <a:pPr marL="535612" indent="-535612">
              <a:lnSpc>
                <a:spcPct val="150000"/>
              </a:lnSpc>
              <a:defRPr b="1"/>
            </a:pPr>
            <a:r>
              <a:rPr lang="en-US" dirty="0"/>
              <a:t>READ SLIDE: </a:t>
            </a:r>
            <a:r>
              <a:rPr lang="en-US" b="0" dirty="0"/>
              <a:t>As the Union Representative, you were denied official time to organize a lunch and learn. Is this a grievance?  Why or why not?</a:t>
            </a:r>
          </a:p>
          <a:p>
            <a:pPr marL="535612" indent="-535612">
              <a:lnSpc>
                <a:spcPct val="150000"/>
              </a:lnSpc>
              <a:defRPr b="1"/>
            </a:pPr>
            <a:endParaRPr dirty="0"/>
          </a:p>
          <a:p>
            <a:pPr marL="535612" indent="-535612">
              <a:lnSpc>
                <a:spcPct val="150000"/>
              </a:lnSpc>
              <a:defRPr b="1"/>
            </a:pPr>
            <a:endParaRPr dirty="0"/>
          </a:p>
          <a:p>
            <a:pPr marL="535612" indent="-535612">
              <a:lnSpc>
                <a:spcPct val="150000"/>
              </a:lnSpc>
              <a:defRPr b="1"/>
            </a:pPr>
            <a:r>
              <a:rPr dirty="0"/>
              <a:t>ANSWER: </a:t>
            </a:r>
            <a:r>
              <a:rPr lang="en-US" b="0" dirty="0"/>
              <a:t>This is an example of why knowing what is in your collective bargaining agreement is key as a Steward. This could be a grievance IF it is in the (CBA) </a:t>
            </a:r>
            <a:r>
              <a:rPr b="0" dirty="0"/>
              <a:t>collective bargaining agreement.</a:t>
            </a:r>
          </a:p>
        </p:txBody>
      </p:sp>
    </p:spTree>
    <p:extLst>
      <p:ext uri="{BB962C8B-B14F-4D97-AF65-F5344CB8AC3E}">
        <p14:creationId xmlns:p14="http://schemas.microsoft.com/office/powerpoint/2010/main" val="40872124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 name="Shape 1224"/>
          <p:cNvSpPr>
            <a:spLocks noGrp="1" noRot="1" noChangeAspect="1"/>
          </p:cNvSpPr>
          <p:nvPr>
            <p:ph type="sldImg"/>
          </p:nvPr>
        </p:nvSpPr>
        <p:spPr>
          <a:xfrm>
            <a:off x="407988" y="698500"/>
            <a:ext cx="6207125" cy="3490913"/>
          </a:xfrm>
          <a:prstGeom prst="rect">
            <a:avLst/>
          </a:prstGeom>
        </p:spPr>
        <p:txBody>
          <a:bodyPr/>
          <a:lstStyle/>
          <a:p>
            <a:endParaRPr/>
          </a:p>
        </p:txBody>
      </p:sp>
      <p:sp>
        <p:nvSpPr>
          <p:cNvPr id="1225" name="Shape 1225"/>
          <p:cNvSpPr>
            <a:spLocks noGrp="1"/>
          </p:cNvSpPr>
          <p:nvPr>
            <p:ph type="body" sz="quarter" idx="1"/>
          </p:nvPr>
        </p:nvSpPr>
        <p:spPr>
          <a:prstGeom prst="rect">
            <a:avLst/>
          </a:prstGeom>
        </p:spPr>
        <p:txBody>
          <a:bodyPr/>
          <a:lstStyle/>
          <a:p>
            <a:pPr marL="535612" indent="-535612">
              <a:lnSpc>
                <a:spcPct val="150000"/>
              </a:lnSpc>
              <a:defRPr b="1"/>
            </a:pPr>
            <a:r>
              <a:rPr lang="en-US" dirty="0"/>
              <a:t>READ SLIDE:</a:t>
            </a:r>
            <a:r>
              <a:rPr lang="en-US" b="0" dirty="0"/>
              <a:t> Cynthia recently requested a temporary telework schedule to provide elderly care for her mother who just got out of the rest home. Her request was denied and she wants to file a grievance. </a:t>
            </a:r>
          </a:p>
          <a:p>
            <a:pPr marL="535612" indent="-535612">
              <a:lnSpc>
                <a:spcPct val="150000"/>
              </a:lnSpc>
              <a:defRPr b="1"/>
            </a:pPr>
            <a:endParaRPr dirty="0"/>
          </a:p>
          <a:p>
            <a:pPr marL="535612" indent="-535612">
              <a:lnSpc>
                <a:spcPct val="150000"/>
              </a:lnSpc>
              <a:defRPr b="1"/>
            </a:pPr>
            <a:r>
              <a:rPr dirty="0"/>
              <a:t>ANSWER: </a:t>
            </a:r>
            <a:r>
              <a:rPr lang="en-US" b="0" dirty="0"/>
              <a:t>It is not typical in contracts for </a:t>
            </a:r>
            <a:r>
              <a:rPr b="0" dirty="0"/>
              <a:t>telework </a:t>
            </a:r>
            <a:r>
              <a:rPr lang="en-US" b="0" dirty="0"/>
              <a:t>to</a:t>
            </a:r>
            <a:r>
              <a:rPr b="0" dirty="0"/>
              <a:t> be used for elder care.</a:t>
            </a:r>
            <a:r>
              <a:rPr lang="en-US" b="0" dirty="0"/>
              <a:t> </a:t>
            </a:r>
            <a:r>
              <a:rPr b="0" dirty="0"/>
              <a:t>The wording of the contract and the grievance has to be carefully reviewed and crafted to meet OPM requirements:</a:t>
            </a:r>
          </a:p>
          <a:p>
            <a:pPr marL="535612" indent="-535612">
              <a:lnSpc>
                <a:spcPct val="150000"/>
              </a:lnSpc>
              <a:defRPr b="1"/>
            </a:pPr>
            <a:endParaRPr b="0" dirty="0"/>
          </a:p>
          <a:p>
            <a:pPr marL="535612" indent="-535612">
              <a:lnSpc>
                <a:spcPct val="150000"/>
              </a:lnSpc>
              <a:defRPr b="1"/>
            </a:pPr>
            <a:r>
              <a:rPr b="0" dirty="0"/>
              <a:t>Telework is not a substitute for dependent care. However, in keeping with the objectives of the Presidential Memorandum - Enhancing Workplace Flexibilities and Work-Life Programs, telework is a valuable tool to individuals with caregiving responsibilities. Time saved commuting can be spent with family members, and the flexibility of being closer to home may enable caregivers to</a:t>
            </a:r>
          </a:p>
          <a:p>
            <a:pPr marL="535612" indent="-535612">
              <a:lnSpc>
                <a:spcPct val="150000"/>
              </a:lnSpc>
              <a:defRPr b="1"/>
            </a:pPr>
            <a:r>
              <a:rPr b="0" dirty="0"/>
              <a:t>take less time off for activities like doctor’s visits, school programs, etc. A teen- aged child or elderly relative might also be at home with the teleworker, after school or during the day, as long as they are independently pursuing their own activities.</a:t>
            </a:r>
          </a:p>
        </p:txBody>
      </p:sp>
    </p:spTree>
    <p:extLst>
      <p:ext uri="{BB962C8B-B14F-4D97-AF65-F5344CB8AC3E}">
        <p14:creationId xmlns:p14="http://schemas.microsoft.com/office/powerpoint/2010/main" val="14558896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Shape 1238"/>
          <p:cNvSpPr>
            <a:spLocks noGrp="1" noRot="1" noChangeAspect="1"/>
          </p:cNvSpPr>
          <p:nvPr>
            <p:ph type="sldImg"/>
          </p:nvPr>
        </p:nvSpPr>
        <p:spPr>
          <a:xfrm>
            <a:off x="407988" y="698500"/>
            <a:ext cx="6207125" cy="3490913"/>
          </a:xfrm>
          <a:prstGeom prst="rect">
            <a:avLst/>
          </a:prstGeom>
        </p:spPr>
        <p:txBody>
          <a:bodyPr/>
          <a:lstStyle/>
          <a:p>
            <a:endParaRPr/>
          </a:p>
        </p:txBody>
      </p:sp>
      <p:sp>
        <p:nvSpPr>
          <p:cNvPr id="1239" name="Shape 1239"/>
          <p:cNvSpPr>
            <a:spLocks noGrp="1"/>
          </p:cNvSpPr>
          <p:nvPr>
            <p:ph type="body" sz="quarter" idx="1"/>
          </p:nvPr>
        </p:nvSpPr>
        <p:spPr>
          <a:prstGeom prst="rect">
            <a:avLst/>
          </a:prstGeom>
        </p:spPr>
        <p:txBody>
          <a:bodyPr/>
          <a:lstStyle/>
          <a:p>
            <a:pPr marL="535612" indent="-535612">
              <a:lnSpc>
                <a:spcPct val="150000"/>
              </a:lnSpc>
              <a:defRPr b="1"/>
            </a:pPr>
            <a:r>
              <a:rPr lang="en-US" dirty="0"/>
              <a:t>READ SLIDE: </a:t>
            </a:r>
            <a:r>
              <a:rPr lang="en-US" b="0" dirty="0"/>
              <a:t>You just received a letter from the agency that was given to all staff. The letter states that effective in two weeks they will stop subsidizing the monthly parking fee. </a:t>
            </a:r>
          </a:p>
          <a:p>
            <a:pPr marL="535612" indent="-535612">
              <a:lnSpc>
                <a:spcPct val="150000"/>
              </a:lnSpc>
              <a:defRPr b="1"/>
            </a:pPr>
            <a:endParaRPr dirty="0"/>
          </a:p>
          <a:p>
            <a:pPr marL="535612" indent="-535612">
              <a:lnSpc>
                <a:spcPct val="150000"/>
              </a:lnSpc>
              <a:defRPr b="1"/>
            </a:pPr>
            <a:endParaRPr dirty="0"/>
          </a:p>
          <a:p>
            <a:pPr marL="535612" indent="-535612">
              <a:lnSpc>
                <a:spcPct val="150000"/>
              </a:lnSpc>
              <a:defRPr b="1"/>
            </a:pPr>
            <a:r>
              <a:rPr dirty="0"/>
              <a:t>ANSWER: </a:t>
            </a:r>
            <a:r>
              <a:rPr b="0" dirty="0"/>
              <a:t>It depends on the contract. A grievance can be filed and the Local can submit a demand to bargain.</a:t>
            </a:r>
          </a:p>
        </p:txBody>
      </p:sp>
    </p:spTree>
    <p:extLst>
      <p:ext uri="{BB962C8B-B14F-4D97-AF65-F5344CB8AC3E}">
        <p14:creationId xmlns:p14="http://schemas.microsoft.com/office/powerpoint/2010/main" val="12204274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Shape 1231"/>
          <p:cNvSpPr>
            <a:spLocks noGrp="1" noRot="1" noChangeAspect="1"/>
          </p:cNvSpPr>
          <p:nvPr>
            <p:ph type="sldImg"/>
          </p:nvPr>
        </p:nvSpPr>
        <p:spPr>
          <a:xfrm>
            <a:off x="407988" y="698500"/>
            <a:ext cx="6207125" cy="3490913"/>
          </a:xfrm>
          <a:prstGeom prst="rect">
            <a:avLst/>
          </a:prstGeom>
        </p:spPr>
        <p:txBody>
          <a:bodyPr/>
          <a:lstStyle/>
          <a:p>
            <a:endParaRPr/>
          </a:p>
        </p:txBody>
      </p:sp>
      <p:sp>
        <p:nvSpPr>
          <p:cNvPr id="1232" name="Shape 1232"/>
          <p:cNvSpPr>
            <a:spLocks noGrp="1"/>
          </p:cNvSpPr>
          <p:nvPr>
            <p:ph type="body" sz="quarter" idx="1"/>
          </p:nvPr>
        </p:nvSpPr>
        <p:spPr>
          <a:prstGeom prst="rect">
            <a:avLst/>
          </a:prstGeom>
        </p:spPr>
        <p:txBody>
          <a:bodyPr/>
          <a:lstStyle/>
          <a:p>
            <a:pPr marL="535612" indent="-535612">
              <a:lnSpc>
                <a:spcPct val="150000"/>
              </a:lnSpc>
              <a:defRPr b="1"/>
            </a:pPr>
            <a:r>
              <a:rPr lang="en-US" dirty="0"/>
              <a:t>READ SLIDE: </a:t>
            </a:r>
            <a:r>
              <a:rPr lang="en-US" b="0" dirty="0"/>
              <a:t>Jessie comes to you to complain that a manager just sexually harassed her.  She went to the EEO counselor but was told that it would take years to get a hearing.  She wants the union to file a grievance now.  Is this a grievance?  Why or why not?</a:t>
            </a:r>
          </a:p>
          <a:p>
            <a:pPr marL="535612" indent="-535612">
              <a:lnSpc>
                <a:spcPct val="150000"/>
              </a:lnSpc>
              <a:defRPr b="1"/>
            </a:pPr>
            <a:endParaRPr dirty="0"/>
          </a:p>
          <a:p>
            <a:pPr marL="535612" indent="-535612">
              <a:lnSpc>
                <a:spcPct val="150000"/>
              </a:lnSpc>
              <a:defRPr b="1"/>
            </a:pPr>
            <a:endParaRPr dirty="0"/>
          </a:p>
          <a:p>
            <a:pPr marL="535612" indent="-535612">
              <a:lnSpc>
                <a:spcPct val="150000"/>
              </a:lnSpc>
              <a:defRPr b="1"/>
            </a:pPr>
            <a:r>
              <a:rPr dirty="0"/>
              <a:t>ANSWER: </a:t>
            </a:r>
            <a:r>
              <a:rPr b="0" dirty="0"/>
              <a:t>This is a grievance, refer to the contract to determine if the grievance can hold in abeyance (temporarily suspended) while the EEO claim is being filed.</a:t>
            </a:r>
          </a:p>
        </p:txBody>
      </p:sp>
    </p:spTree>
    <p:extLst>
      <p:ext uri="{BB962C8B-B14F-4D97-AF65-F5344CB8AC3E}">
        <p14:creationId xmlns:p14="http://schemas.microsoft.com/office/powerpoint/2010/main" val="28145483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 name="Shape 1245"/>
          <p:cNvSpPr>
            <a:spLocks noGrp="1" noRot="1" noChangeAspect="1"/>
          </p:cNvSpPr>
          <p:nvPr>
            <p:ph type="sldImg"/>
          </p:nvPr>
        </p:nvSpPr>
        <p:spPr>
          <a:xfrm>
            <a:off x="407988" y="698500"/>
            <a:ext cx="6207125" cy="3490913"/>
          </a:xfrm>
          <a:prstGeom prst="rect">
            <a:avLst/>
          </a:prstGeom>
        </p:spPr>
        <p:txBody>
          <a:bodyPr/>
          <a:lstStyle/>
          <a:p>
            <a:endParaRPr/>
          </a:p>
        </p:txBody>
      </p:sp>
      <p:sp>
        <p:nvSpPr>
          <p:cNvPr id="1246" name="Shape 1246"/>
          <p:cNvSpPr>
            <a:spLocks noGrp="1"/>
          </p:cNvSpPr>
          <p:nvPr>
            <p:ph type="body" sz="quarter" idx="1"/>
          </p:nvPr>
        </p:nvSpPr>
        <p:spPr>
          <a:prstGeom prst="rect">
            <a:avLst/>
          </a:prstGeom>
        </p:spPr>
        <p:txBody>
          <a:bodyPr/>
          <a:lstStyle/>
          <a:p>
            <a:r>
              <a:rPr lang="en-US" b="1" dirty="0"/>
              <a:t>SAY: </a:t>
            </a:r>
            <a:r>
              <a:rPr lang="en-US" b="0" dirty="0"/>
              <a:t>It is clear that </a:t>
            </a:r>
            <a:r>
              <a:rPr lang="en-US" dirty="0"/>
              <a:t>under the Statute, the Agency and the Union are required to negotiate a grievance and arbitration process.</a:t>
            </a:r>
          </a:p>
          <a:p>
            <a:endParaRPr lang="en-US" dirty="0"/>
          </a:p>
          <a:p>
            <a:r>
              <a:rPr lang="en-US" b="1" dirty="0"/>
              <a:t>SAY: </a:t>
            </a:r>
            <a:r>
              <a:rPr lang="en-US" dirty="0"/>
              <a:t>review your Collective Bargaining Agreement to find your grievance and arbitration process. Along with the Statute, the CBA is one, if not the, most important document a Steward can use to represent employees.</a:t>
            </a:r>
          </a:p>
          <a:p>
            <a:pPr marL="535612" indent="-535612">
              <a:lnSpc>
                <a:spcPct val="150000"/>
              </a:lnSpc>
              <a:defRPr b="1"/>
            </a:pPr>
            <a:endParaRPr lang="en-US" dirty="0"/>
          </a:p>
          <a:p>
            <a:pPr marL="535612" indent="-535612">
              <a:lnSpc>
                <a:spcPct val="150000"/>
              </a:lnSpc>
              <a:defRPr b="1"/>
            </a:pPr>
            <a:endParaRPr lang="en-US" dirty="0"/>
          </a:p>
          <a:p>
            <a:pPr marL="535612" indent="-535612">
              <a:lnSpc>
                <a:spcPct val="150000"/>
              </a:lnSpc>
              <a:defRPr b="1"/>
            </a:pPr>
            <a:r>
              <a:rPr dirty="0"/>
              <a:t>SAY: now that we have reviewed what a grievance is, let’s take a look</a:t>
            </a:r>
          </a:p>
          <a:p>
            <a:pPr marL="535612" indent="-535612">
              <a:lnSpc>
                <a:spcPct val="150000"/>
              </a:lnSpc>
              <a:defRPr b="1"/>
            </a:pPr>
            <a:r>
              <a:rPr dirty="0"/>
              <a:t>at how we can best represent members using this process.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noRot="1" noChangeAspect="1"/>
          </p:cNvSpPr>
          <p:nvPr>
            <p:ph type="sldImg"/>
          </p:nvPr>
        </p:nvSpPr>
        <p:spPr>
          <a:xfrm>
            <a:off x="407988" y="698500"/>
            <a:ext cx="6207125" cy="3490913"/>
          </a:xfrm>
          <a:prstGeom prst="rect">
            <a:avLst/>
          </a:prstGeom>
        </p:spPr>
        <p:txBody>
          <a:bodyPr/>
          <a:lstStyle/>
          <a:p>
            <a:endParaRPr/>
          </a:p>
        </p:txBody>
      </p:sp>
      <p:sp>
        <p:nvSpPr>
          <p:cNvPr id="667" name="Shape 667"/>
          <p:cNvSpPr>
            <a:spLocks noGrp="1"/>
          </p:cNvSpPr>
          <p:nvPr>
            <p:ph type="body" sz="quarter" idx="1"/>
          </p:nvPr>
        </p:nvSpPr>
        <p:spPr>
          <a:prstGeom prst="rect">
            <a:avLst/>
          </a:prstGeom>
        </p:spPr>
        <p:txBody>
          <a:bodyPr/>
          <a:lstStyle/>
          <a:p>
            <a:r>
              <a:rPr dirty="0"/>
              <a:t>ASK the participants raise their hand using the hand raise feature.</a:t>
            </a:r>
            <a:r>
              <a:rPr lang="en-US" dirty="0"/>
              <a:t> Participants can also use CHAT box to submit their introduction. </a:t>
            </a:r>
            <a:endParaRPr dirty="0"/>
          </a:p>
          <a:p>
            <a:endParaRPr dirty="0"/>
          </a:p>
          <a:p>
            <a:r>
              <a:rPr dirty="0"/>
              <a:t>CALL on each participant in order to introduce themselves to the class by answering each of the questions.</a:t>
            </a:r>
          </a:p>
          <a:p>
            <a:endParaRPr dirty="0"/>
          </a:p>
          <a:p>
            <a:r>
              <a:rPr dirty="0"/>
              <a:t>NOTE there are many reasons for why individuals became a Steward, discuss how this relates to values such as justice, service, solidarity, and fairness.</a:t>
            </a:r>
            <a:endParaRPr lang="en-US" dirty="0"/>
          </a:p>
          <a:p>
            <a:endParaRPr lang="en-US" dirty="0"/>
          </a:p>
          <a:p>
            <a:r>
              <a:rPr lang="en-US" dirty="0"/>
              <a:t>AFTER THIS SLIDE: (OPTIONAL) Instructor can launch poll about “how long you have been  Steward.” (This is found in the Polls tab in </a:t>
            </a:r>
            <a:r>
              <a:rPr lang="en-US" dirty="0" err="1"/>
              <a:t>GoToTraining</a:t>
            </a:r>
            <a:r>
              <a:rPr lang="en-US" dirty="0"/>
              <a:t>. </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Shape 1183"/>
          <p:cNvSpPr>
            <a:spLocks noGrp="1" noRot="1" noChangeAspect="1"/>
          </p:cNvSpPr>
          <p:nvPr>
            <p:ph type="sldImg"/>
          </p:nvPr>
        </p:nvSpPr>
        <p:spPr>
          <a:xfrm>
            <a:off x="407988" y="698500"/>
            <a:ext cx="6207125" cy="3490913"/>
          </a:xfrm>
          <a:prstGeom prst="rect">
            <a:avLst/>
          </a:prstGeom>
        </p:spPr>
        <p:txBody>
          <a:bodyPr/>
          <a:lstStyle/>
          <a:p>
            <a:endParaRPr/>
          </a:p>
        </p:txBody>
      </p:sp>
      <p:sp>
        <p:nvSpPr>
          <p:cNvPr id="1184" name="Shape 1184"/>
          <p:cNvSpPr>
            <a:spLocks noGrp="1"/>
          </p:cNvSpPr>
          <p:nvPr>
            <p:ph type="body" sz="quarter" idx="1"/>
          </p:nvPr>
        </p:nvSpPr>
        <p:spPr>
          <a:prstGeom prst="rect">
            <a:avLst/>
          </a:prstGeom>
        </p:spPr>
        <p:txBody>
          <a:bodyPr/>
          <a:lstStyle/>
          <a:p>
            <a:pPr marL="535612" indent="-535612">
              <a:lnSpc>
                <a:spcPct val="150000"/>
              </a:lnSpc>
              <a:defRPr b="1"/>
            </a:pPr>
            <a:r>
              <a:rPr lang="en-US" dirty="0"/>
              <a:t>SAY: </a:t>
            </a:r>
            <a:r>
              <a:rPr lang="en-US" b="0" dirty="0"/>
              <a:t>The Statute describes the requirements of a negotiated grievance procedure process which include it to be </a:t>
            </a:r>
            <a:endParaRPr b="0" dirty="0"/>
          </a:p>
          <a:p>
            <a:pPr marL="535612" indent="-535612">
              <a:lnSpc>
                <a:spcPct val="150000"/>
              </a:lnSpc>
              <a:buFont typeface="Arial" panose="020B0604020202020204" pitchFamily="34" charset="0"/>
              <a:buChar char="•"/>
              <a:defRPr b="1"/>
            </a:pPr>
            <a:r>
              <a:rPr b="0" dirty="0"/>
              <a:t>Fair and simple</a:t>
            </a:r>
          </a:p>
          <a:p>
            <a:pPr marL="535612" indent="-535612">
              <a:lnSpc>
                <a:spcPct val="150000"/>
              </a:lnSpc>
              <a:buFont typeface="Arial" panose="020B0604020202020204" pitchFamily="34" charset="0"/>
              <a:buChar char="•"/>
              <a:defRPr b="1"/>
            </a:pPr>
            <a:r>
              <a:rPr b="0" dirty="0"/>
              <a:t>Provide for expeditious processing</a:t>
            </a:r>
          </a:p>
          <a:p>
            <a:pPr marL="535612" indent="-535612">
              <a:lnSpc>
                <a:spcPct val="150000"/>
              </a:lnSpc>
              <a:buFont typeface="Arial" panose="020B0604020202020204" pitchFamily="34" charset="0"/>
              <a:buChar char="•"/>
              <a:defRPr b="1"/>
            </a:pPr>
            <a:r>
              <a:rPr b="0" dirty="0"/>
              <a:t>Assure the union the right to present and process grievances</a:t>
            </a:r>
          </a:p>
          <a:p>
            <a:pPr marL="535612" indent="-535612">
              <a:lnSpc>
                <a:spcPct val="150000"/>
              </a:lnSpc>
              <a:buFont typeface="Arial" panose="020B0604020202020204" pitchFamily="34" charset="0"/>
              <a:buChar char="•"/>
              <a:defRPr b="1"/>
            </a:pPr>
            <a:r>
              <a:rPr b="0" dirty="0"/>
              <a:t>Assure the employee the right to present a grievance and assure</a:t>
            </a:r>
            <a:r>
              <a:rPr lang="en-US" b="0" dirty="0"/>
              <a:t> </a:t>
            </a:r>
            <a:r>
              <a:rPr b="0" dirty="0"/>
              <a:t>the Union’s right to be present during the proceeding.</a:t>
            </a:r>
          </a:p>
        </p:txBody>
      </p:sp>
    </p:spTree>
    <p:extLst>
      <p:ext uri="{BB962C8B-B14F-4D97-AF65-F5344CB8AC3E}">
        <p14:creationId xmlns:p14="http://schemas.microsoft.com/office/powerpoint/2010/main" val="26236963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 name="Shape 1252"/>
          <p:cNvSpPr>
            <a:spLocks noGrp="1" noRot="1" noChangeAspect="1"/>
          </p:cNvSpPr>
          <p:nvPr>
            <p:ph type="sldImg"/>
          </p:nvPr>
        </p:nvSpPr>
        <p:spPr>
          <a:xfrm>
            <a:off x="407988" y="698500"/>
            <a:ext cx="6207125" cy="3490913"/>
          </a:xfrm>
          <a:prstGeom prst="rect">
            <a:avLst/>
          </a:prstGeom>
        </p:spPr>
        <p:txBody>
          <a:bodyPr/>
          <a:lstStyle/>
          <a:p>
            <a:endParaRPr/>
          </a:p>
        </p:txBody>
      </p:sp>
      <p:sp>
        <p:nvSpPr>
          <p:cNvPr id="1253" name="Shape 1253"/>
          <p:cNvSpPr>
            <a:spLocks noGrp="1"/>
          </p:cNvSpPr>
          <p:nvPr>
            <p:ph type="body" sz="quarter" idx="1"/>
          </p:nvPr>
        </p:nvSpPr>
        <p:spPr>
          <a:prstGeom prst="rect">
            <a:avLst/>
          </a:prstGeom>
        </p:spPr>
        <p:txBody>
          <a:bodyPr/>
          <a:lstStyle/>
          <a:p>
            <a:pPr marL="535612" indent="-535612">
              <a:lnSpc>
                <a:spcPct val="150000"/>
              </a:lnSpc>
              <a:defRPr b="1"/>
            </a:pPr>
            <a:r>
              <a:rPr lang="en-US" dirty="0"/>
              <a:t>SAY: </a:t>
            </a:r>
            <a:r>
              <a:rPr lang="en-US" b="0" dirty="0"/>
              <a:t>Generally, you can follow a five step process in grievance handling, in which we will review now. </a:t>
            </a:r>
            <a:endParaRPr dirty="0"/>
          </a:p>
          <a:p>
            <a:pPr marL="535612" indent="-535612">
              <a:lnSpc>
                <a:spcPct val="150000"/>
              </a:lnSpc>
              <a:defRPr b="1"/>
            </a:pPr>
            <a:endParaRPr dirty="0"/>
          </a:p>
        </p:txBody>
      </p:sp>
    </p:spTree>
    <p:extLst>
      <p:ext uri="{BB962C8B-B14F-4D97-AF65-F5344CB8AC3E}">
        <p14:creationId xmlns:p14="http://schemas.microsoft.com/office/powerpoint/2010/main" val="23430163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 name="Shape 1259"/>
          <p:cNvSpPr>
            <a:spLocks noGrp="1" noRot="1" noChangeAspect="1"/>
          </p:cNvSpPr>
          <p:nvPr>
            <p:ph type="sldImg"/>
          </p:nvPr>
        </p:nvSpPr>
        <p:spPr>
          <a:xfrm>
            <a:off x="407988" y="698500"/>
            <a:ext cx="6207125" cy="3490913"/>
          </a:xfrm>
          <a:prstGeom prst="rect">
            <a:avLst/>
          </a:prstGeom>
        </p:spPr>
        <p:txBody>
          <a:bodyPr/>
          <a:lstStyle/>
          <a:p>
            <a:endParaRPr/>
          </a:p>
        </p:txBody>
      </p:sp>
      <p:sp>
        <p:nvSpPr>
          <p:cNvPr id="1260" name="Shape 1260"/>
          <p:cNvSpPr>
            <a:spLocks noGrp="1"/>
          </p:cNvSpPr>
          <p:nvPr>
            <p:ph type="body" sz="quarter" idx="1"/>
          </p:nvPr>
        </p:nvSpPr>
        <p:spPr>
          <a:prstGeom prst="rect">
            <a:avLst/>
          </a:prstGeom>
        </p:spPr>
        <p:txBody>
          <a:bodyPr/>
          <a:lstStyle/>
          <a:p>
            <a:pPr marL="535612" indent="-535612">
              <a:lnSpc>
                <a:spcPct val="150000"/>
              </a:lnSpc>
              <a:defRPr b="1"/>
            </a:pPr>
            <a:r>
              <a:rPr dirty="0"/>
              <a:t>SAY: </a:t>
            </a:r>
            <a:r>
              <a:rPr lang="en-US" b="0" dirty="0"/>
              <a:t>Part of the grievance process is discerning if it really is a grievance or not. This is the first step, which is identification. Some employees will come to you with just about anything in the workplace and call it a grievance, but once you conduct an investigation, and inquire more you can determine whether it is or not. A grievance procedure is involved if there is either a violation of an article in the collective bargaining agreement, and/or agency policy, rule or regulation; </a:t>
            </a:r>
          </a:p>
          <a:p>
            <a:pPr marL="535612" indent="-535612">
              <a:lnSpc>
                <a:spcPct val="150000"/>
              </a:lnSpc>
              <a:defRPr b="1"/>
            </a:pPr>
            <a:endParaRPr lang="en-US" b="0" dirty="0"/>
          </a:p>
          <a:p>
            <a:pPr marL="535612" indent="-535612">
              <a:lnSpc>
                <a:spcPct val="150000"/>
              </a:lnSpc>
              <a:defRPr b="1"/>
            </a:pPr>
            <a:r>
              <a:rPr lang="en-US" b="1" dirty="0"/>
              <a:t>SAY: </a:t>
            </a:r>
            <a:r>
              <a:rPr lang="en-US" b="0" dirty="0"/>
              <a:t>ALSO, if there is a violation of PAST PRACTICE. </a:t>
            </a:r>
            <a:r>
              <a:rPr lang="en-US" b="1" dirty="0"/>
              <a:t>ASK: </a:t>
            </a:r>
            <a:r>
              <a:rPr lang="en-US" b="0" dirty="0"/>
              <a:t>Does anyone here know what past practice is? (Solicit answers from group through chat box or raised hand). </a:t>
            </a:r>
          </a:p>
          <a:p>
            <a:pPr marL="535612" indent="-535612">
              <a:lnSpc>
                <a:spcPct val="150000"/>
              </a:lnSpc>
              <a:defRPr b="1"/>
            </a:pPr>
            <a:r>
              <a:rPr lang="en-US" b="1" dirty="0"/>
              <a:t>CLICK and SAY: </a:t>
            </a:r>
            <a:r>
              <a:rPr lang="en-US" b="0" dirty="0"/>
              <a:t>Past practice is a practice (not expressed in the contract) that has been in place for an extended period of time and has been accepted by both the union and management verbally or in writing or even implicitly if either side has never objected. This can be the basis for a grievance. </a:t>
            </a:r>
            <a:r>
              <a:rPr lang="en-US" b="1" dirty="0"/>
              <a:t>ASK: </a:t>
            </a:r>
            <a:r>
              <a:rPr lang="en-US" b="0" dirty="0"/>
              <a:t>Does anyone have an example of a past practice? </a:t>
            </a:r>
          </a:p>
          <a:p>
            <a:pPr marL="535612" indent="-535612">
              <a:lnSpc>
                <a:spcPct val="150000"/>
              </a:lnSpc>
              <a:defRPr b="1"/>
            </a:pPr>
            <a:endParaRPr lang="en-US" b="0" dirty="0"/>
          </a:p>
          <a:p>
            <a:pPr marL="535612" indent="-535612">
              <a:lnSpc>
                <a:spcPct val="150000"/>
              </a:lnSpc>
              <a:defRPr b="1"/>
            </a:pPr>
            <a:r>
              <a:rPr lang="en-US" b="1" dirty="0"/>
              <a:t>CLICK and SAY: </a:t>
            </a:r>
            <a:r>
              <a:rPr lang="en-US" b="0" dirty="0"/>
              <a:t>Violation of Fair Treatment is probably hardest to prove, but relates to discrimination based on race, sex, nationality, religion, or union activity. One of the best ways to even start to defend this is to have the employee keep a journal of practices they feel are discriminatory in detail, inclusive of what was said or done, dates, times, and any witnesses. </a:t>
            </a:r>
          </a:p>
          <a:p>
            <a:pPr marL="535612" indent="-535612">
              <a:lnSpc>
                <a:spcPct val="150000"/>
              </a:lnSpc>
              <a:defRPr b="1"/>
            </a:pPr>
            <a:endParaRPr lang="en-US" b="0" dirty="0"/>
          </a:p>
          <a:p>
            <a:pPr marL="535612" indent="-535612">
              <a:lnSpc>
                <a:spcPct val="150000"/>
              </a:lnSpc>
              <a:defRPr b="1"/>
            </a:pPr>
            <a:r>
              <a:rPr lang="en-US" b="1" dirty="0"/>
              <a:t>SAY: </a:t>
            </a:r>
            <a:r>
              <a:rPr lang="en-US" b="0" dirty="0"/>
              <a:t>Federal State or Local Law that are in place to protect workers are considered part of the contract and constitutes a grievance. Examples would include Fair Labor Standards Act and the Occupational Safety and Health Act. </a:t>
            </a:r>
          </a:p>
          <a:p>
            <a:pPr marL="535612" indent="-535612">
              <a:lnSpc>
                <a:spcPct val="150000"/>
              </a:lnSpc>
              <a:defRPr b="1"/>
            </a:pPr>
            <a:endParaRPr lang="en-US" b="0" dirty="0"/>
          </a:p>
          <a:p>
            <a:pPr marL="535612" indent="-535612">
              <a:lnSpc>
                <a:spcPct val="150000"/>
              </a:lnSpc>
              <a:defRPr b="1"/>
            </a:pPr>
            <a:r>
              <a:rPr lang="en-US" b="1" dirty="0"/>
              <a:t>SAY: </a:t>
            </a:r>
            <a:r>
              <a:rPr lang="en-US" b="0" dirty="0"/>
              <a:t>Lastly, Management has certain responsibilities it must carry out as well as additional policies in accordance with the contract and it they fail to fulfill their responsibilities or break their own policies it could be a basis for a grievance. </a:t>
            </a:r>
            <a:r>
              <a:rPr lang="en-US" b="1" dirty="0"/>
              <a:t>ASK: </a:t>
            </a:r>
            <a:r>
              <a:rPr lang="en-US" b="0" dirty="0"/>
              <a:t>Does anyone happen to have an example of this? </a:t>
            </a:r>
            <a:r>
              <a:rPr lang="en-US" b="1" dirty="0"/>
              <a:t>SAY: </a:t>
            </a:r>
            <a:r>
              <a:rPr lang="en-US" b="0" dirty="0"/>
              <a:t>An example would be if management created a policy around no alcohol at parties but serves champagne at a going away party for his secretary, and everyone is invited. Another supervisor disciplines one of the workers who attended the party, this could be basis for a grievance. </a:t>
            </a:r>
            <a:endParaRPr b="1" dirty="0"/>
          </a:p>
        </p:txBody>
      </p:sp>
    </p:spTree>
    <p:extLst>
      <p:ext uri="{BB962C8B-B14F-4D97-AF65-F5344CB8AC3E}">
        <p14:creationId xmlns:p14="http://schemas.microsoft.com/office/powerpoint/2010/main" val="40020403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 name="Shape 1280"/>
          <p:cNvSpPr>
            <a:spLocks noGrp="1" noRot="1" noChangeAspect="1"/>
          </p:cNvSpPr>
          <p:nvPr>
            <p:ph type="sldImg"/>
          </p:nvPr>
        </p:nvSpPr>
        <p:spPr>
          <a:xfrm>
            <a:off x="407988" y="698500"/>
            <a:ext cx="6207125" cy="3490913"/>
          </a:xfrm>
          <a:prstGeom prst="rect">
            <a:avLst/>
          </a:prstGeom>
        </p:spPr>
        <p:txBody>
          <a:bodyPr/>
          <a:lstStyle/>
          <a:p>
            <a:endParaRPr/>
          </a:p>
        </p:txBody>
      </p:sp>
      <p:sp>
        <p:nvSpPr>
          <p:cNvPr id="1281" name="Shape 1281"/>
          <p:cNvSpPr>
            <a:spLocks noGrp="1"/>
          </p:cNvSpPr>
          <p:nvPr>
            <p:ph type="body" sz="quarter" idx="1"/>
          </p:nvPr>
        </p:nvSpPr>
        <p:spPr>
          <a:prstGeom prst="rect">
            <a:avLst/>
          </a:prstGeom>
        </p:spPr>
        <p:txBody>
          <a:bodyPr/>
          <a:lstStyle/>
          <a:p>
            <a:pPr marL="535612" indent="-535612">
              <a:lnSpc>
                <a:spcPct val="150000"/>
              </a:lnSpc>
              <a:defRPr b="1"/>
            </a:pPr>
            <a:r>
              <a:rPr lang="en-US" dirty="0"/>
              <a:t>SAY: </a:t>
            </a:r>
            <a:r>
              <a:rPr lang="en-US" b="0" dirty="0"/>
              <a:t>After making sure it is indeed a grievance you want to start the process to g</a:t>
            </a:r>
            <a:r>
              <a:rPr b="0" dirty="0"/>
              <a:t>et the facts. Interview the employee and witnesses (if available) and document the 5 w’s: Why, What, Where, When, Who. Ask open-ended questions to get complete responses. Be sympathetic and avoid making judgements. Avoid making promises about future action.</a:t>
            </a:r>
            <a:endParaRPr lang="en-US" b="0" dirty="0"/>
          </a:p>
          <a:p>
            <a:pPr marL="535612" indent="-535612">
              <a:lnSpc>
                <a:spcPct val="150000"/>
              </a:lnSpc>
              <a:defRPr b="1"/>
            </a:pPr>
            <a:endParaRPr b="0" dirty="0"/>
          </a:p>
          <a:p>
            <a:pPr marL="535612" indent="-535612">
              <a:lnSpc>
                <a:spcPct val="150000"/>
              </a:lnSpc>
              <a:defRPr b="1"/>
            </a:pPr>
            <a:r>
              <a:rPr lang="en-US" dirty="0"/>
              <a:t>SAY: </a:t>
            </a:r>
            <a:r>
              <a:rPr lang="en-US" b="0" dirty="0"/>
              <a:t>You should be using a standardized grievance form to keep track of where you are in the process and all of your notes. </a:t>
            </a:r>
            <a:endParaRPr b="0" dirty="0"/>
          </a:p>
          <a:p>
            <a:pPr marL="535612" indent="-535612">
              <a:lnSpc>
                <a:spcPct val="150000"/>
              </a:lnSpc>
              <a:defRPr b="1"/>
            </a:pPr>
            <a:r>
              <a:rPr lang="en-US" dirty="0"/>
              <a:t>SAY: </a:t>
            </a:r>
            <a:r>
              <a:rPr lang="en-US" b="0" dirty="0"/>
              <a:t>Making sure you</a:t>
            </a:r>
            <a:r>
              <a:rPr b="0" dirty="0"/>
              <a:t> follow-up the grievant on the process and what’s happened</a:t>
            </a:r>
            <a:r>
              <a:rPr lang="en-US" b="0" dirty="0"/>
              <a:t> is important. </a:t>
            </a:r>
            <a:endParaRPr b="0" dirty="0"/>
          </a:p>
          <a:p>
            <a:pPr marL="535612" indent="-535612">
              <a:lnSpc>
                <a:spcPct val="150000"/>
              </a:lnSpc>
              <a:defRPr b="1"/>
            </a:pPr>
            <a:endParaRPr dirty="0"/>
          </a:p>
          <a:p>
            <a:pPr marL="535612" indent="-535612">
              <a:lnSpc>
                <a:spcPct val="150000"/>
              </a:lnSpc>
              <a:defRPr b="1"/>
            </a:pPr>
            <a:r>
              <a:rPr dirty="0"/>
              <a:t>ASK: </a:t>
            </a:r>
            <a:r>
              <a:rPr b="0" dirty="0"/>
              <a:t>the class if they have been involved in conducting interviews with employees and to describe their experiences, what worked well, what didn’t, any suggestions/recommendations for how to do it effectively?</a:t>
            </a:r>
          </a:p>
          <a:p>
            <a:pPr marL="535612" indent="-535612">
              <a:lnSpc>
                <a:spcPct val="150000"/>
              </a:lnSpc>
              <a:defRPr b="1"/>
            </a:pPr>
            <a:endParaRPr dirty="0"/>
          </a:p>
        </p:txBody>
      </p:sp>
    </p:spTree>
    <p:extLst>
      <p:ext uri="{BB962C8B-B14F-4D97-AF65-F5344CB8AC3E}">
        <p14:creationId xmlns:p14="http://schemas.microsoft.com/office/powerpoint/2010/main" val="17246177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Shape 1287"/>
          <p:cNvSpPr>
            <a:spLocks noGrp="1" noRot="1" noChangeAspect="1"/>
          </p:cNvSpPr>
          <p:nvPr>
            <p:ph type="sldImg"/>
          </p:nvPr>
        </p:nvSpPr>
        <p:spPr>
          <a:xfrm>
            <a:off x="407988" y="698500"/>
            <a:ext cx="6207125" cy="3490913"/>
          </a:xfrm>
          <a:prstGeom prst="rect">
            <a:avLst/>
          </a:prstGeom>
        </p:spPr>
        <p:txBody>
          <a:bodyPr/>
          <a:lstStyle/>
          <a:p>
            <a:endParaRPr/>
          </a:p>
        </p:txBody>
      </p:sp>
      <p:sp>
        <p:nvSpPr>
          <p:cNvPr id="1288" name="Shape 1288"/>
          <p:cNvSpPr>
            <a:spLocks noGrp="1"/>
          </p:cNvSpPr>
          <p:nvPr>
            <p:ph type="body" sz="quarter" idx="1"/>
          </p:nvPr>
        </p:nvSpPr>
        <p:spPr>
          <a:prstGeom prst="rect">
            <a:avLst/>
          </a:prstGeom>
        </p:spPr>
        <p:txBody>
          <a:bodyPr/>
          <a:lstStyle/>
          <a:p>
            <a:pPr marL="535612" indent="-535612">
              <a:lnSpc>
                <a:spcPct val="150000"/>
              </a:lnSpc>
              <a:defRPr b="1"/>
            </a:pPr>
            <a:r>
              <a:rPr lang="en-US" dirty="0"/>
              <a:t>SAY: </a:t>
            </a:r>
            <a:r>
              <a:rPr lang="en-US" b="0" dirty="0"/>
              <a:t>It is imperative that you </a:t>
            </a:r>
            <a:r>
              <a:rPr b="0" dirty="0"/>
              <a:t>document, document, and document</a:t>
            </a:r>
            <a:r>
              <a:rPr lang="en-US" b="0" dirty="0"/>
              <a:t>!</a:t>
            </a:r>
            <a:r>
              <a:rPr b="0" dirty="0"/>
              <a:t> Having accurate and comprehensive documentation is the key to achieving the best outcome for the membership.</a:t>
            </a:r>
            <a:r>
              <a:rPr lang="en-US" b="0" dirty="0"/>
              <a:t> Conducting a thorough investigation only gets you part of the way, there also should be some communication with management as well. As we previously discussed, the union does have a right to data and information normally maintained by the agency in order to properly represent the employee. If you are seeking information you must articulate a particularized need for that information. </a:t>
            </a:r>
          </a:p>
          <a:p>
            <a:pPr marL="535612" indent="-535612">
              <a:lnSpc>
                <a:spcPct val="150000"/>
              </a:lnSpc>
              <a:defRPr b="1"/>
            </a:pPr>
            <a:endParaRPr lang="en-US" b="0" dirty="0"/>
          </a:p>
          <a:p>
            <a:pPr marL="535612" indent="-535612">
              <a:lnSpc>
                <a:spcPct val="150000"/>
              </a:lnSpc>
              <a:defRPr b="1"/>
            </a:pPr>
            <a:r>
              <a:rPr lang="en-US" b="1" dirty="0"/>
              <a:t>ASK: </a:t>
            </a:r>
            <a:r>
              <a:rPr lang="en-US" b="0" dirty="0"/>
              <a:t>Who here knows what a particularized needs is? </a:t>
            </a:r>
            <a:r>
              <a:rPr lang="en-US" b="1" dirty="0"/>
              <a:t>SOLICIT RESPONSES </a:t>
            </a:r>
            <a:r>
              <a:rPr lang="en-US" b="0" dirty="0"/>
              <a:t>in chat. </a:t>
            </a:r>
          </a:p>
          <a:p>
            <a:pPr marL="535612" indent="-535612">
              <a:lnSpc>
                <a:spcPct val="150000"/>
              </a:lnSpc>
              <a:defRPr b="1"/>
            </a:pPr>
            <a:endParaRPr lang="en-US" b="0" dirty="0"/>
          </a:p>
          <a:p>
            <a:pPr marL="535612" indent="-535612">
              <a:lnSpc>
                <a:spcPct val="150000"/>
              </a:lnSpc>
              <a:defRPr b="1"/>
            </a:pPr>
            <a:r>
              <a:rPr lang="en-US" b="1" dirty="0"/>
              <a:t>CLICK and SAY: </a:t>
            </a:r>
            <a:r>
              <a:rPr lang="en-US" b="0" dirty="0"/>
              <a:t>After you have requested data from the agency they may reply (weeks later sometimes) saying that the union has failed to provide a particularized need. When requesting data, you want to be as specific as possible with the following </a:t>
            </a:r>
            <a:r>
              <a:rPr lang="en-US" b="1" dirty="0"/>
              <a:t>CLICK and READ: </a:t>
            </a:r>
            <a:r>
              <a:rPr lang="en-US" b="0" dirty="0"/>
              <a:t>Why the information is needed, How it will be used, Relevancy to the situation</a:t>
            </a:r>
          </a:p>
          <a:p>
            <a:pPr marL="535612" indent="-535612">
              <a:lnSpc>
                <a:spcPct val="150000"/>
              </a:lnSpc>
              <a:defRPr b="1"/>
            </a:pPr>
            <a:endParaRPr lang="en-US" b="1" dirty="0"/>
          </a:p>
          <a:p>
            <a:pPr marL="535612" indent="-535612">
              <a:lnSpc>
                <a:spcPct val="150000"/>
              </a:lnSpc>
              <a:defRPr b="1"/>
            </a:pPr>
            <a:endParaRPr b="0" dirty="0"/>
          </a:p>
          <a:p>
            <a:pPr marL="535612" indent="-535612">
              <a:lnSpc>
                <a:spcPct val="150000"/>
              </a:lnSpc>
              <a:defRPr b="1"/>
            </a:pPr>
            <a:endParaRPr dirty="0"/>
          </a:p>
        </p:txBody>
      </p:sp>
    </p:spTree>
    <p:extLst>
      <p:ext uri="{BB962C8B-B14F-4D97-AF65-F5344CB8AC3E}">
        <p14:creationId xmlns:p14="http://schemas.microsoft.com/office/powerpoint/2010/main" val="24151885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Shape 1287"/>
          <p:cNvSpPr>
            <a:spLocks noGrp="1" noRot="1" noChangeAspect="1"/>
          </p:cNvSpPr>
          <p:nvPr>
            <p:ph type="sldImg"/>
          </p:nvPr>
        </p:nvSpPr>
        <p:spPr>
          <a:xfrm>
            <a:off x="407988" y="698500"/>
            <a:ext cx="6207125" cy="3490913"/>
          </a:xfrm>
          <a:prstGeom prst="rect">
            <a:avLst/>
          </a:prstGeom>
        </p:spPr>
        <p:txBody>
          <a:bodyPr/>
          <a:lstStyle/>
          <a:p>
            <a:endParaRPr/>
          </a:p>
        </p:txBody>
      </p:sp>
      <p:sp>
        <p:nvSpPr>
          <p:cNvPr id="1288" name="Shape 1288"/>
          <p:cNvSpPr>
            <a:spLocks noGrp="1"/>
          </p:cNvSpPr>
          <p:nvPr>
            <p:ph type="body" sz="quarter" idx="1"/>
          </p:nvPr>
        </p:nvSpPr>
        <p:spPr>
          <a:prstGeom prst="rect">
            <a:avLst/>
          </a:prstGeom>
        </p:spPr>
        <p:txBody>
          <a:bodyPr/>
          <a:lstStyle/>
          <a:p>
            <a:pPr marL="535612" indent="-535612">
              <a:lnSpc>
                <a:spcPct val="150000"/>
              </a:lnSpc>
              <a:defRPr b="1"/>
            </a:pPr>
            <a:r>
              <a:rPr lang="en-US" dirty="0"/>
              <a:t>SAY: </a:t>
            </a:r>
            <a:r>
              <a:rPr lang="en-US" b="0" dirty="0"/>
              <a:t>Review all the information you have through your investigation and documentation, and data requests. If you are lacking knowledge about something do some research, or talk to other Stewards or Officers who can provide you some guidance. When you are writing the grievance you want to limit your statement to the bare essentials of what happened. You want to include citations of the article that was violated, and propose a remedy or resolution. </a:t>
            </a:r>
            <a:endParaRPr dirty="0"/>
          </a:p>
        </p:txBody>
      </p:sp>
    </p:spTree>
    <p:extLst>
      <p:ext uri="{BB962C8B-B14F-4D97-AF65-F5344CB8AC3E}">
        <p14:creationId xmlns:p14="http://schemas.microsoft.com/office/powerpoint/2010/main" val="2355634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Shape 1287"/>
          <p:cNvSpPr>
            <a:spLocks noGrp="1" noRot="1" noChangeAspect="1"/>
          </p:cNvSpPr>
          <p:nvPr>
            <p:ph type="sldImg"/>
          </p:nvPr>
        </p:nvSpPr>
        <p:spPr>
          <a:xfrm>
            <a:off x="407988" y="698500"/>
            <a:ext cx="6207125" cy="3490913"/>
          </a:xfrm>
          <a:prstGeom prst="rect">
            <a:avLst/>
          </a:prstGeom>
        </p:spPr>
        <p:txBody>
          <a:bodyPr/>
          <a:lstStyle/>
          <a:p>
            <a:endParaRPr/>
          </a:p>
        </p:txBody>
      </p:sp>
      <p:sp>
        <p:nvSpPr>
          <p:cNvPr id="1288" name="Shape 1288"/>
          <p:cNvSpPr>
            <a:spLocks noGrp="1"/>
          </p:cNvSpPr>
          <p:nvPr>
            <p:ph type="body" sz="quarter" idx="1"/>
          </p:nvPr>
        </p:nvSpPr>
        <p:spPr>
          <a:prstGeom prst="rect">
            <a:avLst/>
          </a:prstGeom>
        </p:spPr>
        <p:txBody>
          <a:bodyPr/>
          <a:lstStyle/>
          <a:p>
            <a:pPr marL="535612" indent="-535612">
              <a:lnSpc>
                <a:spcPct val="150000"/>
              </a:lnSpc>
              <a:defRPr b="1"/>
            </a:pPr>
            <a:r>
              <a:rPr lang="en-US" dirty="0"/>
              <a:t>SAY: </a:t>
            </a:r>
            <a:r>
              <a:rPr lang="en-US" b="0" dirty="0"/>
              <a:t>Here are a few tips when presenting the grievance: Remember, you are on equal ground, Attack the issue, not the individual, Take notes and document the agency’s response. Overall preparation will be key and making sure that you do not allow management to get you side-tracked with other issue unrelated to the grievance at hand. </a:t>
            </a:r>
          </a:p>
          <a:p>
            <a:pPr marL="535612" indent="-535612">
              <a:lnSpc>
                <a:spcPct val="150000"/>
              </a:lnSpc>
              <a:defRPr b="1"/>
            </a:pPr>
            <a:endParaRPr lang="en-US" b="0" dirty="0"/>
          </a:p>
          <a:p>
            <a:pPr marL="535612" indent="-535612">
              <a:lnSpc>
                <a:spcPct val="150000"/>
              </a:lnSpc>
              <a:defRPr b="1"/>
            </a:pPr>
            <a:endParaRPr lang="en-US" b="0" dirty="0"/>
          </a:p>
          <a:p>
            <a:pPr marL="535612" indent="-535612">
              <a:lnSpc>
                <a:spcPct val="150000"/>
              </a:lnSpc>
              <a:defRPr b="1"/>
            </a:pPr>
            <a:endParaRPr dirty="0"/>
          </a:p>
        </p:txBody>
      </p:sp>
    </p:spTree>
    <p:extLst>
      <p:ext uri="{BB962C8B-B14F-4D97-AF65-F5344CB8AC3E}">
        <p14:creationId xmlns:p14="http://schemas.microsoft.com/office/powerpoint/2010/main" val="24387011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Websites to visit: AFGE LEARN, AFGE main site, AFLCIO</a:t>
            </a:r>
          </a:p>
        </p:txBody>
      </p:sp>
    </p:spTree>
    <p:extLst>
      <p:ext uri="{BB962C8B-B14F-4D97-AF65-F5344CB8AC3E}">
        <p14:creationId xmlns:p14="http://schemas.microsoft.com/office/powerpoint/2010/main" val="41359104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15361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REVIEW the slide.</a:t>
            </a:r>
          </a:p>
          <a:p>
            <a:endParaRPr lang="en-US" dirty="0"/>
          </a:p>
          <a:p>
            <a:r>
              <a:rPr lang="en-US" dirty="0"/>
              <a:t>SAY: You are not alone as a Steward, there are many resources available through your Local, your District and through AFGE and the broader labor movement. We will now look at how all these parts work together</a:t>
            </a:r>
          </a:p>
          <a:p>
            <a:endParaRPr lang="en-US" dirty="0"/>
          </a:p>
        </p:txBody>
      </p:sp>
    </p:spTree>
    <p:extLst>
      <p:ext uri="{BB962C8B-B14F-4D97-AF65-F5344CB8AC3E}">
        <p14:creationId xmlns:p14="http://schemas.microsoft.com/office/powerpoint/2010/main" val="3906617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xfrm>
            <a:off x="407988" y="698500"/>
            <a:ext cx="6207125" cy="3490913"/>
          </a:xfrm>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p>
            <a:r>
              <a:rPr dirty="0"/>
              <a:t>SAY:</a:t>
            </a:r>
            <a:r>
              <a:rPr lang="en-US" dirty="0"/>
              <a:t> WHY ARE STEWARDS IMPORTANT to the union? </a:t>
            </a:r>
          </a:p>
          <a:p>
            <a:endParaRPr lang="en-US" dirty="0"/>
          </a:p>
          <a:p>
            <a:r>
              <a:rPr lang="en-US" dirty="0"/>
              <a:t>DO: Solicit feedback to this question. </a:t>
            </a:r>
            <a:endParaRPr dirty="0"/>
          </a:p>
        </p:txBody>
      </p:sp>
    </p:spTree>
    <p:extLst>
      <p:ext uri="{BB962C8B-B14F-4D97-AF65-F5344CB8AC3E}">
        <p14:creationId xmlns:p14="http://schemas.microsoft.com/office/powerpoint/2010/main" val="3285641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elaborate on points as necessary. </a:t>
            </a:r>
          </a:p>
        </p:txBody>
      </p:sp>
    </p:spTree>
    <p:extLst>
      <p:ext uri="{BB962C8B-B14F-4D97-AF65-F5344CB8AC3E}">
        <p14:creationId xmlns:p14="http://schemas.microsoft.com/office/powerpoint/2010/main" val="1988498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135CE51-277F-4751-9531-3C337CB9102D}"/>
              </a:ext>
            </a:extLst>
          </p:cNvPr>
          <p:cNvSpPr>
            <a:spLocks noGrp="1"/>
          </p:cNvSpPr>
          <p:nvPr>
            <p:ph type="body" idx="1"/>
          </p:nvPr>
        </p:nvSpPr>
        <p:spPr/>
        <p:txBody>
          <a:bodyPr/>
          <a:lstStyle/>
          <a:p>
            <a:r>
              <a:rPr lang="en-US" dirty="0"/>
              <a:t>SAY: stewards play a key role in the overall purpose of the union, which is depicted here in the union triangle. These are the three interdependent functions of our union and if any one of these are weak, efforts in the other areas will suffer. It takes more than bargaining and grievances to defend and improve working conditions. Negotiating contracts and filing grievances are important ways to protect and improve our conditions at work. None of that helps if a large portion of the workplace in an agency are non-union, because we will lack the power to win. And none of that matters if anti-labor certain laws are in place that affects the work the we all do. </a:t>
            </a:r>
          </a:p>
          <a:p>
            <a:endParaRPr lang="en-US" dirty="0"/>
          </a:p>
          <a:p>
            <a:r>
              <a:rPr lang="en-US" dirty="0"/>
              <a:t>SAY: When you look at this triangle, it should be obvious how the Steward is embedded in the core of the structure of the union. </a:t>
            </a:r>
          </a:p>
          <a:p>
            <a:endParaRPr lang="en-US" dirty="0"/>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Shape 12"/>
          <p:cNvSpPr/>
          <p:nvPr/>
        </p:nvSpPr>
        <p:spPr>
          <a:xfrm flipH="1">
            <a:off x="2852225" y="1451857"/>
            <a:ext cx="8821" cy="2978487"/>
          </a:xfrm>
          <a:prstGeom prst="line">
            <a:avLst/>
          </a:prstGeom>
          <a:ln w="38100">
            <a:solidFill>
              <a:schemeClr val="accent4"/>
            </a:solidFill>
            <a:miter/>
          </a:ln>
        </p:spPr>
        <p:txBody>
          <a:bodyPr lIns="45719" rIns="45719"/>
          <a:lstStyle/>
          <a:p>
            <a:endParaRPr/>
          </a:p>
        </p:txBody>
      </p:sp>
      <p:sp>
        <p:nvSpPr>
          <p:cNvPr id="13" name="Shape 13"/>
          <p:cNvSpPr/>
          <p:nvPr/>
        </p:nvSpPr>
        <p:spPr>
          <a:xfrm>
            <a:off x="3470987" y="6373910"/>
            <a:ext cx="6521823" cy="3073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400">
                <a:solidFill>
                  <a:srgbClr val="FFFFFF"/>
                </a:solidFill>
              </a:defRPr>
            </a:lvl1pPr>
          </a:lstStyle>
          <a:p>
            <a:r>
              <a:t>AMERICAN FEDERATION OF GOVERNMENT EMPLOYEES, AFL - CIO</a:t>
            </a:r>
          </a:p>
        </p:txBody>
      </p:sp>
      <p:sp>
        <p:nvSpPr>
          <p:cNvPr id="14" name="Shape 14"/>
          <p:cNvSpPr>
            <a:spLocks noGrp="1"/>
          </p:cNvSpPr>
          <p:nvPr>
            <p:ph type="body" sz="quarter" idx="1"/>
          </p:nvPr>
        </p:nvSpPr>
        <p:spPr>
          <a:xfrm>
            <a:off x="3352800" y="1452563"/>
            <a:ext cx="6923089" cy="913267"/>
          </a:xfrm>
          <a:prstGeom prst="rect">
            <a:avLst/>
          </a:prstGeom>
        </p:spPr>
        <p:txBody>
          <a:bodyPr/>
          <a:lstStyle>
            <a:lvl1pPr marL="0" indent="0">
              <a:buSzTx/>
              <a:buFontTx/>
              <a:buNone/>
              <a:defRPr sz="5400" b="1">
                <a:solidFill>
                  <a:srgbClr val="002060"/>
                </a:solidFill>
              </a:defRPr>
            </a:lvl1pPr>
          </a:lstStyle>
          <a:p>
            <a:r>
              <a:t>Main Title</a:t>
            </a:r>
          </a:p>
        </p:txBody>
      </p:sp>
      <p:sp>
        <p:nvSpPr>
          <p:cNvPr id="15" name="Shape 15"/>
          <p:cNvSpPr>
            <a:spLocks noGrp="1"/>
          </p:cNvSpPr>
          <p:nvPr>
            <p:ph type="body" sz="quarter" idx="13"/>
          </p:nvPr>
        </p:nvSpPr>
        <p:spPr>
          <a:xfrm>
            <a:off x="3352800" y="2440970"/>
            <a:ext cx="6923088" cy="913265"/>
          </a:xfrm>
          <a:prstGeom prst="rect">
            <a:avLst/>
          </a:prstGeom>
        </p:spPr>
        <p:txBody>
          <a:bodyPr/>
          <a:lstStyle/>
          <a:p>
            <a:pPr marL="0" indent="0">
              <a:buSzTx/>
              <a:buFontTx/>
              <a:buNone/>
              <a:defRPr sz="4000">
                <a:solidFill>
                  <a:schemeClr val="accent4"/>
                </a:solidFill>
              </a:defRPr>
            </a:pPr>
            <a:endParaRPr/>
          </a:p>
        </p:txBody>
      </p:sp>
      <p:pic>
        <p:nvPicPr>
          <p:cNvPr id="16" name="image1.png"/>
          <p:cNvPicPr>
            <a:picLocks noChangeAspect="1"/>
          </p:cNvPicPr>
          <p:nvPr/>
        </p:nvPicPr>
        <p:blipFill>
          <a:blip r:embed="rId2">
            <a:extLst/>
          </a:blip>
          <a:stretch>
            <a:fillRect/>
          </a:stretch>
        </p:blipFill>
        <p:spPr>
          <a:xfrm>
            <a:off x="875433" y="1411976"/>
            <a:ext cx="1485040" cy="3064480"/>
          </a:xfrm>
          <a:prstGeom prst="rect">
            <a:avLst/>
          </a:prstGeom>
          <a:ln w="12700">
            <a:miter lim="400000"/>
          </a:ln>
        </p:spPr>
      </p:pic>
      <p:sp>
        <p:nvSpPr>
          <p:cNvPr id="17" name="Shape 17"/>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8" name="Shape 18"/>
          <p:cNvSpPr/>
          <p:nvPr/>
        </p:nvSpPr>
        <p:spPr>
          <a:xfrm>
            <a:off x="0" y="6117752"/>
            <a:ext cx="12192000" cy="88901"/>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sp>
        <p:nvSpPr>
          <p:cNvPr id="19" name="Shape 19"/>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53" name="Group 253"/>
          <p:cNvGrpSpPr/>
          <p:nvPr/>
        </p:nvGrpSpPr>
        <p:grpSpPr>
          <a:xfrm>
            <a:off x="-1" y="-8468"/>
            <a:ext cx="12192002" cy="6866469"/>
            <a:chOff x="0" y="0"/>
            <a:chExt cx="12192000" cy="6866467"/>
          </a:xfrm>
        </p:grpSpPr>
        <p:sp>
          <p:nvSpPr>
            <p:cNvPr id="243" name="Shape 243"/>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44" name="Shape 244"/>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45" name="Shape 245"/>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46" name="Shape 246"/>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47" name="Shape 247"/>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48" name="Shape 248"/>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49" name="Shape 249"/>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0" name="Shape 250"/>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1" name="Shape 251"/>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2" name="Shape 252"/>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grpSp>
        <p:nvGrpSpPr>
          <p:cNvPr id="264" name="Group 264"/>
          <p:cNvGrpSpPr/>
          <p:nvPr/>
        </p:nvGrpSpPr>
        <p:grpSpPr>
          <a:xfrm>
            <a:off x="-1" y="-8468"/>
            <a:ext cx="12192002" cy="6866469"/>
            <a:chOff x="0" y="0"/>
            <a:chExt cx="12192000" cy="6866467"/>
          </a:xfrm>
        </p:grpSpPr>
        <p:sp>
          <p:nvSpPr>
            <p:cNvPr id="254" name="Shape 254"/>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55" name="Shape 255"/>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56" name="Shape 256"/>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7" name="Shape 257"/>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8" name="Shape 258"/>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9" name="Shape 259"/>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60" name="Shape 260"/>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61" name="Shape 261"/>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62" name="Shape 262"/>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63" name="Shape 263"/>
            <p:cNvSpPr/>
            <p:nvPr/>
          </p:nvSpPr>
          <p:spPr>
            <a:xfrm rot="10800000">
              <a:off x="-1" y="8467"/>
              <a:ext cx="842597" cy="56661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265" name="Shape 265"/>
          <p:cNvSpPr>
            <a:spLocks noGrp="1"/>
          </p:cNvSpPr>
          <p:nvPr>
            <p:ph type="title"/>
          </p:nvPr>
        </p:nvSpPr>
        <p:spPr>
          <a:xfrm>
            <a:off x="1507067" y="2404534"/>
            <a:ext cx="7766937" cy="1646303"/>
          </a:xfrm>
          <a:prstGeom prst="rect">
            <a:avLst/>
          </a:prstGeom>
        </p:spPr>
        <p:txBody>
          <a:bodyPr anchor="b"/>
          <a:lstStyle>
            <a:lvl1pPr algn="r" defTabSz="342900">
              <a:lnSpc>
                <a:spcPct val="100000"/>
              </a:lnSpc>
              <a:defRPr sz="4000">
                <a:solidFill>
                  <a:srgbClr val="FFFFFF"/>
                </a:solidFill>
                <a:latin typeface="Trebuchet MS"/>
                <a:ea typeface="Trebuchet MS"/>
                <a:cs typeface="Trebuchet MS"/>
                <a:sym typeface="Trebuchet MS"/>
              </a:defRPr>
            </a:lvl1pPr>
          </a:lstStyle>
          <a:p>
            <a:r>
              <a:t>Click to edit Master title style</a:t>
            </a:r>
          </a:p>
        </p:txBody>
      </p:sp>
      <p:sp>
        <p:nvSpPr>
          <p:cNvPr id="266" name="Shape 266"/>
          <p:cNvSpPr>
            <a:spLocks noGrp="1"/>
          </p:cNvSpPr>
          <p:nvPr>
            <p:ph type="body" sz="quarter" idx="1"/>
          </p:nvPr>
        </p:nvSpPr>
        <p:spPr>
          <a:xfrm>
            <a:off x="1507067" y="4050834"/>
            <a:ext cx="7766937" cy="1096900"/>
          </a:xfrm>
          <a:prstGeom prst="rect">
            <a:avLst/>
          </a:prstGeom>
        </p:spPr>
        <p:txBody>
          <a:bodyPr/>
          <a:lstStyle>
            <a:lvl1pPr marL="0" indent="0" algn="r" defTabSz="342900">
              <a:lnSpc>
                <a:spcPct val="100000"/>
              </a:lnSpc>
              <a:spcBef>
                <a:spcPts val="700"/>
              </a:spcBef>
              <a:buSzTx/>
              <a:buFontTx/>
              <a:buNone/>
              <a:defRPr sz="1300">
                <a:solidFill>
                  <a:srgbClr val="FFFFFF"/>
                </a:solidFill>
                <a:latin typeface="Trebuchet MS"/>
                <a:ea typeface="Trebuchet MS"/>
                <a:cs typeface="Trebuchet MS"/>
                <a:sym typeface="Trebuchet MS"/>
              </a:defRPr>
            </a:lvl1pPr>
          </a:lstStyle>
          <a:p>
            <a:r>
              <a:t>Click to edit Master subtitle style</a:t>
            </a:r>
          </a:p>
        </p:txBody>
      </p:sp>
      <p:sp>
        <p:nvSpPr>
          <p:cNvPr id="267" name="Shape 267"/>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84" name="Group 284"/>
          <p:cNvGrpSpPr/>
          <p:nvPr/>
        </p:nvGrpSpPr>
        <p:grpSpPr>
          <a:xfrm>
            <a:off x="-1" y="-8468"/>
            <a:ext cx="12192002" cy="6866469"/>
            <a:chOff x="0" y="0"/>
            <a:chExt cx="12192000" cy="6866467"/>
          </a:xfrm>
        </p:grpSpPr>
        <p:sp>
          <p:nvSpPr>
            <p:cNvPr id="274" name="Shape 274"/>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75" name="Shape 275"/>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76" name="Shape 276"/>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77" name="Shape 277"/>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78" name="Shape 278"/>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79" name="Shape 279"/>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80" name="Shape 280"/>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81" name="Shape 281"/>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82" name="Shape 282"/>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83" name="Shape 283"/>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285" name="Shape 285"/>
          <p:cNvSpPr>
            <a:spLocks noGrp="1"/>
          </p:cNvSpPr>
          <p:nvPr>
            <p:ph type="title"/>
          </p:nvPr>
        </p:nvSpPr>
        <p:spPr>
          <a:xfrm>
            <a:off x="677335" y="609600"/>
            <a:ext cx="8596669" cy="1320800"/>
          </a:xfrm>
          <a:prstGeom prst="rect">
            <a:avLst/>
          </a:prstGeom>
        </p:spPr>
        <p:txBody>
          <a:bodyPr anchor="t"/>
          <a:lstStyle>
            <a:lvl1pPr defTabSz="342900">
              <a:lnSpc>
                <a:spcPct val="100000"/>
              </a:lnSpc>
              <a:defRPr>
                <a:solidFill>
                  <a:srgbClr val="FFFFFF"/>
                </a:solidFill>
                <a:latin typeface="Trebuchet MS"/>
                <a:ea typeface="Trebuchet MS"/>
                <a:cs typeface="Trebuchet MS"/>
                <a:sym typeface="Trebuchet MS"/>
              </a:defRPr>
            </a:lvl1pPr>
          </a:lstStyle>
          <a:p>
            <a:r>
              <a:t>Click to edit Master title style</a:t>
            </a:r>
          </a:p>
        </p:txBody>
      </p:sp>
      <p:sp>
        <p:nvSpPr>
          <p:cNvPr id="286" name="Shape 286"/>
          <p:cNvSpPr>
            <a:spLocks noGrp="1"/>
          </p:cNvSpPr>
          <p:nvPr>
            <p:ph type="body" sz="half" idx="1"/>
          </p:nvPr>
        </p:nvSpPr>
        <p:spPr>
          <a:xfrm>
            <a:off x="677335" y="2160590"/>
            <a:ext cx="8596669" cy="3880773"/>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pic>
        <p:nvPicPr>
          <p:cNvPr id="287" name="image8.png"/>
          <p:cNvPicPr>
            <a:picLocks noChangeAspect="1"/>
          </p:cNvPicPr>
          <p:nvPr/>
        </p:nvPicPr>
        <p:blipFill>
          <a:blip r:embed="rId2">
            <a:extLst/>
          </a:blip>
          <a:srcRect r="10"/>
          <a:stretch>
            <a:fillRect/>
          </a:stretch>
        </p:blipFill>
        <p:spPr>
          <a:xfrm>
            <a:off x="10261558" y="4355689"/>
            <a:ext cx="1884363" cy="249739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21600" y="21600"/>
                </a:lnTo>
                <a:lnTo>
                  <a:pt x="16200" y="0"/>
                </a:lnTo>
                <a:lnTo>
                  <a:pt x="5400" y="0"/>
                </a:lnTo>
                <a:close/>
              </a:path>
            </a:pathLst>
          </a:custGeom>
          <a:ln w="12700">
            <a:miter lim="400000"/>
          </a:ln>
          <a:effectLst>
            <a:outerShdw blurRad="50800" dist="27940" dir="5400000" rotWithShape="0">
              <a:srgbClr val="000000">
                <a:alpha val="32000"/>
              </a:srgbClr>
            </a:outerShdw>
          </a:effectLst>
        </p:spPr>
      </p:pic>
      <p:sp>
        <p:nvSpPr>
          <p:cNvPr id="288" name="Shape 28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05" name="Group 305"/>
          <p:cNvGrpSpPr/>
          <p:nvPr/>
        </p:nvGrpSpPr>
        <p:grpSpPr>
          <a:xfrm>
            <a:off x="-1" y="-8468"/>
            <a:ext cx="12192002" cy="6866469"/>
            <a:chOff x="0" y="0"/>
            <a:chExt cx="12192000" cy="6866467"/>
          </a:xfrm>
        </p:grpSpPr>
        <p:sp>
          <p:nvSpPr>
            <p:cNvPr id="295" name="Shape 29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96" name="Shape 29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97" name="Shape 29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98" name="Shape 29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99" name="Shape 29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0" name="Shape 30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1" name="Shape 30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2" name="Shape 30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3" name="Shape 30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4" name="Shape 30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06" name="Shape 306"/>
          <p:cNvSpPr>
            <a:spLocks noGrp="1"/>
          </p:cNvSpPr>
          <p:nvPr>
            <p:ph type="title"/>
          </p:nvPr>
        </p:nvSpPr>
        <p:spPr>
          <a:xfrm>
            <a:off x="677335" y="2700869"/>
            <a:ext cx="8596669" cy="1826582"/>
          </a:xfrm>
          <a:prstGeom prst="rect">
            <a:avLst/>
          </a:prstGeom>
        </p:spPr>
        <p:txBody>
          <a:bodyPr anchor="b"/>
          <a:lstStyle>
            <a:lvl1pPr defTabSz="342900">
              <a:lnSpc>
                <a:spcPct val="100000"/>
              </a:lnSpc>
              <a:defRPr sz="3000">
                <a:solidFill>
                  <a:srgbClr val="FFFFFF"/>
                </a:solidFill>
                <a:latin typeface="Trebuchet MS"/>
                <a:ea typeface="Trebuchet MS"/>
                <a:cs typeface="Trebuchet MS"/>
                <a:sym typeface="Trebuchet MS"/>
              </a:defRPr>
            </a:lvl1pPr>
          </a:lstStyle>
          <a:p>
            <a:r>
              <a:t>Click to edit Master title style</a:t>
            </a:r>
          </a:p>
        </p:txBody>
      </p:sp>
      <p:sp>
        <p:nvSpPr>
          <p:cNvPr id="307" name="Shape 307"/>
          <p:cNvSpPr>
            <a:spLocks noGrp="1"/>
          </p:cNvSpPr>
          <p:nvPr>
            <p:ph type="body" sz="quarter" idx="1"/>
          </p:nvPr>
        </p:nvSpPr>
        <p:spPr>
          <a:xfrm>
            <a:off x="677335" y="4527448"/>
            <a:ext cx="8596669" cy="860401"/>
          </a:xfrm>
          <a:prstGeom prst="rect">
            <a:avLst/>
          </a:prstGeom>
        </p:spPr>
        <p:txBody>
          <a:bodyPr/>
          <a:lstStyle>
            <a:lvl1pPr marL="0" indent="0" defTabSz="342900">
              <a:lnSpc>
                <a:spcPct val="100000"/>
              </a:lnSpc>
              <a:spcBef>
                <a:spcPts val="700"/>
              </a:spcBef>
              <a:buSzTx/>
              <a:buFontTx/>
              <a:buNone/>
              <a:defRPr sz="1500">
                <a:solidFill>
                  <a:srgbClr val="FFFFFF"/>
                </a:solidFill>
                <a:latin typeface="Trebuchet MS"/>
                <a:ea typeface="Trebuchet MS"/>
                <a:cs typeface="Trebuchet MS"/>
                <a:sym typeface="Trebuchet MS"/>
              </a:defRPr>
            </a:lvl1pPr>
          </a:lstStyle>
          <a:p>
            <a:r>
              <a:t>Click to edit Master text styles</a:t>
            </a:r>
          </a:p>
        </p:txBody>
      </p:sp>
      <p:sp>
        <p:nvSpPr>
          <p:cNvPr id="308" name="Shape 30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25" name="Group 325"/>
          <p:cNvGrpSpPr/>
          <p:nvPr/>
        </p:nvGrpSpPr>
        <p:grpSpPr>
          <a:xfrm>
            <a:off x="-1" y="-8468"/>
            <a:ext cx="12192002" cy="6866469"/>
            <a:chOff x="0" y="0"/>
            <a:chExt cx="12192000" cy="6866467"/>
          </a:xfrm>
        </p:grpSpPr>
        <p:sp>
          <p:nvSpPr>
            <p:cNvPr id="315" name="Shape 31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16" name="Shape 31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17" name="Shape 31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18" name="Shape 31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19" name="Shape 31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0" name="Shape 32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1" name="Shape 32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2" name="Shape 32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3" name="Shape 32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4" name="Shape 32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26" name="Shape 326"/>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327" name="Shape 327"/>
          <p:cNvSpPr>
            <a:spLocks noGrp="1"/>
          </p:cNvSpPr>
          <p:nvPr>
            <p:ph type="body" sz="quarter" idx="1"/>
          </p:nvPr>
        </p:nvSpPr>
        <p:spPr>
          <a:xfrm>
            <a:off x="677335" y="2160589"/>
            <a:ext cx="4184035" cy="3880773"/>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328" name="Shape 32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45" name="Group 345"/>
          <p:cNvGrpSpPr/>
          <p:nvPr/>
        </p:nvGrpSpPr>
        <p:grpSpPr>
          <a:xfrm>
            <a:off x="-1" y="-8468"/>
            <a:ext cx="12192002" cy="6866469"/>
            <a:chOff x="0" y="0"/>
            <a:chExt cx="12192000" cy="6866467"/>
          </a:xfrm>
        </p:grpSpPr>
        <p:sp>
          <p:nvSpPr>
            <p:cNvPr id="335" name="Shape 33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36" name="Shape 33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37" name="Shape 33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38" name="Shape 33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39" name="Shape 33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0" name="Shape 34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1" name="Shape 34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2" name="Shape 34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3" name="Shape 34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4" name="Shape 34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46" name="Shape 346"/>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347" name="Shape 347"/>
          <p:cNvSpPr>
            <a:spLocks noGrp="1"/>
          </p:cNvSpPr>
          <p:nvPr>
            <p:ph type="body" sz="quarter" idx="1"/>
          </p:nvPr>
        </p:nvSpPr>
        <p:spPr>
          <a:xfrm>
            <a:off x="675746" y="2160983"/>
            <a:ext cx="4185623" cy="576263"/>
          </a:xfrm>
          <a:prstGeom prst="rect">
            <a:avLst/>
          </a:prstGeom>
        </p:spPr>
        <p:txBody>
          <a:bodyPr anchor="b"/>
          <a:lstStyle>
            <a:lvl1pPr marL="0" indent="0" defTabSz="342900">
              <a:lnSpc>
                <a:spcPct val="100000"/>
              </a:lnSpc>
              <a:spcBef>
                <a:spcPts val="700"/>
              </a:spcBef>
              <a:buSzTx/>
              <a:buFontTx/>
              <a:buNone/>
              <a:defRPr sz="1800">
                <a:solidFill>
                  <a:srgbClr val="FFFFFF"/>
                </a:solidFill>
                <a:latin typeface="Trebuchet MS"/>
                <a:ea typeface="Trebuchet MS"/>
                <a:cs typeface="Trebuchet MS"/>
                <a:sym typeface="Trebuchet MS"/>
              </a:defRPr>
            </a:lvl1pPr>
          </a:lstStyle>
          <a:p>
            <a:r>
              <a:t>Click to edit Master text styles</a:t>
            </a:r>
          </a:p>
        </p:txBody>
      </p:sp>
      <p:sp>
        <p:nvSpPr>
          <p:cNvPr id="348" name="Shape 348"/>
          <p:cNvSpPr>
            <a:spLocks noGrp="1"/>
          </p:cNvSpPr>
          <p:nvPr>
            <p:ph type="body" sz="quarter" idx="13"/>
          </p:nvPr>
        </p:nvSpPr>
        <p:spPr>
          <a:xfrm>
            <a:off x="5088382" y="2160983"/>
            <a:ext cx="4185620" cy="576263"/>
          </a:xfrm>
          <a:prstGeom prst="rect">
            <a:avLst/>
          </a:prstGeom>
        </p:spPr>
        <p:txBody>
          <a:bodyPr anchor="b"/>
          <a:lstStyle/>
          <a:p>
            <a:pPr marL="0" indent="0" defTabSz="342900">
              <a:lnSpc>
                <a:spcPct val="100000"/>
              </a:lnSpc>
              <a:spcBef>
                <a:spcPts val="700"/>
              </a:spcBef>
              <a:buSzTx/>
              <a:buFontTx/>
              <a:buNone/>
              <a:defRPr sz="1800">
                <a:solidFill>
                  <a:srgbClr val="FFFFFF"/>
                </a:solidFill>
                <a:latin typeface="Trebuchet MS"/>
                <a:ea typeface="Trebuchet MS"/>
                <a:cs typeface="Trebuchet MS"/>
                <a:sym typeface="Trebuchet MS"/>
              </a:defRPr>
            </a:pPr>
            <a:endParaRPr/>
          </a:p>
        </p:txBody>
      </p:sp>
      <p:sp>
        <p:nvSpPr>
          <p:cNvPr id="349" name="Shape 349"/>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66" name="Group 366"/>
          <p:cNvGrpSpPr/>
          <p:nvPr/>
        </p:nvGrpSpPr>
        <p:grpSpPr>
          <a:xfrm>
            <a:off x="-1" y="-8468"/>
            <a:ext cx="12192002" cy="6866469"/>
            <a:chOff x="0" y="0"/>
            <a:chExt cx="12192000" cy="6866467"/>
          </a:xfrm>
        </p:grpSpPr>
        <p:sp>
          <p:nvSpPr>
            <p:cNvPr id="356" name="Shape 356"/>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57" name="Shape 357"/>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58" name="Shape 358"/>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59" name="Shape 359"/>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0" name="Shape 360"/>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1" name="Shape 361"/>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2" name="Shape 362"/>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3" name="Shape 363"/>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4" name="Shape 364"/>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5" name="Shape 365"/>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67" name="Shape 367"/>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368" name="Shape 36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93" name="Group 393"/>
          <p:cNvGrpSpPr/>
          <p:nvPr/>
        </p:nvGrpSpPr>
        <p:grpSpPr>
          <a:xfrm>
            <a:off x="-1" y="-8468"/>
            <a:ext cx="12192002" cy="6866469"/>
            <a:chOff x="0" y="0"/>
            <a:chExt cx="12192000" cy="6866467"/>
          </a:xfrm>
        </p:grpSpPr>
        <p:sp>
          <p:nvSpPr>
            <p:cNvPr id="383" name="Shape 383"/>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84" name="Shape 384"/>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85" name="Shape 385"/>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86" name="Shape 386"/>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87" name="Shape 387"/>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88" name="Shape 388"/>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89" name="Shape 389"/>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90" name="Shape 390"/>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91" name="Shape 391"/>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92" name="Shape 392"/>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94" name="Shape 394"/>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11" name="Group 411"/>
          <p:cNvGrpSpPr/>
          <p:nvPr/>
        </p:nvGrpSpPr>
        <p:grpSpPr>
          <a:xfrm>
            <a:off x="-1" y="-8468"/>
            <a:ext cx="12192002" cy="6866469"/>
            <a:chOff x="0" y="0"/>
            <a:chExt cx="12192000" cy="6866467"/>
          </a:xfrm>
        </p:grpSpPr>
        <p:sp>
          <p:nvSpPr>
            <p:cNvPr id="401" name="Shape 401"/>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02" name="Shape 402"/>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03" name="Shape 40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4" name="Shape 404"/>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5" name="Shape 405"/>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6" name="Shape 406"/>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7" name="Shape 407"/>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8" name="Shape 408"/>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9" name="Shape 409"/>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10" name="Shape 410"/>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12" name="Shape 412"/>
          <p:cNvSpPr>
            <a:spLocks noGrp="1"/>
          </p:cNvSpPr>
          <p:nvPr>
            <p:ph type="title"/>
          </p:nvPr>
        </p:nvSpPr>
        <p:spPr>
          <a:xfrm>
            <a:off x="677335" y="1498603"/>
            <a:ext cx="3854528" cy="1278467"/>
          </a:xfrm>
          <a:prstGeom prst="rect">
            <a:avLst/>
          </a:prstGeom>
        </p:spPr>
        <p:txBody>
          <a:bodyPr anchor="b"/>
          <a:lstStyle>
            <a:lvl1pPr defTabSz="342900">
              <a:lnSpc>
                <a:spcPct val="100000"/>
              </a:lnSpc>
              <a:defRPr sz="1500">
                <a:solidFill>
                  <a:srgbClr val="FFFFFF"/>
                </a:solidFill>
                <a:latin typeface="Trebuchet MS"/>
                <a:ea typeface="Trebuchet MS"/>
                <a:cs typeface="Trebuchet MS"/>
                <a:sym typeface="Trebuchet MS"/>
              </a:defRPr>
            </a:lvl1pPr>
          </a:lstStyle>
          <a:p>
            <a:r>
              <a:t>Click to edit Master title style</a:t>
            </a:r>
          </a:p>
        </p:txBody>
      </p:sp>
      <p:sp>
        <p:nvSpPr>
          <p:cNvPr id="413" name="Shape 413"/>
          <p:cNvSpPr>
            <a:spLocks noGrp="1"/>
          </p:cNvSpPr>
          <p:nvPr>
            <p:ph type="body" sz="half" idx="1"/>
          </p:nvPr>
        </p:nvSpPr>
        <p:spPr>
          <a:xfrm>
            <a:off x="4760462" y="514925"/>
            <a:ext cx="4513542" cy="5526439"/>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414" name="Shape 414"/>
          <p:cNvSpPr>
            <a:spLocks noGrp="1"/>
          </p:cNvSpPr>
          <p:nvPr>
            <p:ph type="body" sz="quarter" idx="13"/>
          </p:nvPr>
        </p:nvSpPr>
        <p:spPr>
          <a:xfrm>
            <a:off x="677335" y="2777069"/>
            <a:ext cx="3854528" cy="2584450"/>
          </a:xfrm>
          <a:prstGeom prst="rect">
            <a:avLst/>
          </a:prstGeom>
        </p:spPr>
        <p:txBody>
          <a:bodyPr/>
          <a:lstStyle/>
          <a:p>
            <a:pPr marL="0" indent="0" defTabSz="342900">
              <a:lnSpc>
                <a:spcPct val="100000"/>
              </a:lnSpc>
              <a:spcBef>
                <a:spcPts val="700"/>
              </a:spcBef>
              <a:buSzTx/>
              <a:buFontTx/>
              <a:buNone/>
              <a:defRPr sz="1000">
                <a:solidFill>
                  <a:srgbClr val="FFFFFF"/>
                </a:solidFill>
                <a:latin typeface="Trebuchet MS"/>
                <a:ea typeface="Trebuchet MS"/>
                <a:cs typeface="Trebuchet MS"/>
                <a:sym typeface="Trebuchet MS"/>
              </a:defRPr>
            </a:pPr>
            <a:endParaRPr/>
          </a:p>
        </p:txBody>
      </p:sp>
      <p:pic>
        <p:nvPicPr>
          <p:cNvPr id="415" name="image9.png"/>
          <p:cNvPicPr>
            <a:picLocks noChangeAspect="1"/>
          </p:cNvPicPr>
          <p:nvPr/>
        </p:nvPicPr>
        <p:blipFill>
          <a:blip r:embed="rId2">
            <a:extLst/>
          </a:blip>
          <a:stretch>
            <a:fillRect/>
          </a:stretch>
        </p:blipFill>
        <p:spPr>
          <a:xfrm>
            <a:off x="5644858" y="2962617"/>
            <a:ext cx="902288" cy="932770"/>
          </a:xfrm>
          <a:prstGeom prst="rect">
            <a:avLst/>
          </a:prstGeom>
          <a:ln w="12700">
            <a:miter lim="400000"/>
          </a:ln>
        </p:spPr>
      </p:pic>
      <p:pic>
        <p:nvPicPr>
          <p:cNvPr id="416" name="image10.jpg"/>
          <p:cNvPicPr>
            <a:picLocks noChangeAspect="1"/>
          </p:cNvPicPr>
          <p:nvPr/>
        </p:nvPicPr>
        <p:blipFill>
          <a:blip r:embed="rId3">
            <a:extLst/>
          </a:blip>
          <a:srcRect l="5857" t="3746" r="7406" b="4576"/>
          <a:stretch>
            <a:fillRect/>
          </a:stretch>
        </p:blipFill>
        <p:spPr>
          <a:xfrm>
            <a:off x="11099796" y="5791201"/>
            <a:ext cx="901701" cy="931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4"/>
                  <a:pt x="0" y="10800"/>
                </a:cubicBezTo>
                <a:cubicBezTo>
                  <a:pt x="0" y="16766"/>
                  <a:pt x="4835" y="21600"/>
                  <a:pt x="10800" y="21600"/>
                </a:cubicBezTo>
                <a:cubicBezTo>
                  <a:pt x="16765" y="21600"/>
                  <a:pt x="21600" y="16766"/>
                  <a:pt x="21600" y="10800"/>
                </a:cubicBezTo>
                <a:cubicBezTo>
                  <a:pt x="21600" y="4834"/>
                  <a:pt x="16765" y="0"/>
                  <a:pt x="10800" y="0"/>
                </a:cubicBezTo>
                <a:close/>
              </a:path>
            </a:pathLst>
          </a:custGeom>
          <a:ln w="12700">
            <a:miter lim="400000"/>
          </a:ln>
        </p:spPr>
      </p:pic>
      <p:sp>
        <p:nvSpPr>
          <p:cNvPr id="417" name="Shape 417"/>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34" name="Group 434"/>
          <p:cNvGrpSpPr/>
          <p:nvPr/>
        </p:nvGrpSpPr>
        <p:grpSpPr>
          <a:xfrm>
            <a:off x="-1" y="-8468"/>
            <a:ext cx="12192002" cy="6866469"/>
            <a:chOff x="0" y="0"/>
            <a:chExt cx="12192000" cy="6866467"/>
          </a:xfrm>
        </p:grpSpPr>
        <p:sp>
          <p:nvSpPr>
            <p:cNvPr id="424" name="Shape 424"/>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25" name="Shape 425"/>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26" name="Shape 426"/>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27" name="Shape 427"/>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28" name="Shape 428"/>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29" name="Shape 429"/>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30" name="Shape 430"/>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31" name="Shape 431"/>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32" name="Shape 432"/>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33" name="Shape 433"/>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35" name="Shape 435"/>
          <p:cNvSpPr>
            <a:spLocks noGrp="1"/>
          </p:cNvSpPr>
          <p:nvPr>
            <p:ph type="title"/>
          </p:nvPr>
        </p:nvSpPr>
        <p:spPr>
          <a:xfrm>
            <a:off x="677335" y="4800600"/>
            <a:ext cx="8596667" cy="566738"/>
          </a:xfrm>
          <a:prstGeom prst="rect">
            <a:avLst/>
          </a:prstGeom>
        </p:spPr>
        <p:txBody>
          <a:bodyPr anchor="b"/>
          <a:lstStyle>
            <a:lvl1pPr defTabSz="342900">
              <a:lnSpc>
                <a:spcPct val="100000"/>
              </a:lnSpc>
              <a:defRPr sz="1800">
                <a:solidFill>
                  <a:srgbClr val="FFFFFF"/>
                </a:solidFill>
                <a:latin typeface="Trebuchet MS"/>
                <a:ea typeface="Trebuchet MS"/>
                <a:cs typeface="Trebuchet MS"/>
                <a:sym typeface="Trebuchet MS"/>
              </a:defRPr>
            </a:lvl1pPr>
          </a:lstStyle>
          <a:p>
            <a:r>
              <a:t>Click to edit Master title style</a:t>
            </a:r>
          </a:p>
        </p:txBody>
      </p:sp>
      <p:sp>
        <p:nvSpPr>
          <p:cNvPr id="436" name="Shape 436"/>
          <p:cNvSpPr>
            <a:spLocks noGrp="1"/>
          </p:cNvSpPr>
          <p:nvPr>
            <p:ph type="pic" sz="half" idx="13"/>
          </p:nvPr>
        </p:nvSpPr>
        <p:spPr>
          <a:xfrm>
            <a:off x="677335" y="609600"/>
            <a:ext cx="8596669" cy="3845718"/>
          </a:xfrm>
          <a:prstGeom prst="rect">
            <a:avLst/>
          </a:prstGeom>
        </p:spPr>
        <p:txBody>
          <a:bodyPr lIns="91439" rIns="91439">
            <a:noAutofit/>
          </a:bodyPr>
          <a:lstStyle/>
          <a:p>
            <a:endParaRPr/>
          </a:p>
        </p:txBody>
      </p:sp>
      <p:sp>
        <p:nvSpPr>
          <p:cNvPr id="437" name="Shape 437"/>
          <p:cNvSpPr>
            <a:spLocks noGrp="1"/>
          </p:cNvSpPr>
          <p:nvPr>
            <p:ph type="body" sz="quarter" idx="1"/>
          </p:nvPr>
        </p:nvSpPr>
        <p:spPr>
          <a:xfrm>
            <a:off x="677335" y="5367337"/>
            <a:ext cx="8596667" cy="674025"/>
          </a:xfrm>
          <a:prstGeom prst="rect">
            <a:avLst/>
          </a:prstGeom>
        </p:spPr>
        <p:txBody>
          <a:bodyPr/>
          <a:lstStyle>
            <a:lvl1pPr marL="0" indent="0" defTabSz="342900">
              <a:lnSpc>
                <a:spcPct val="100000"/>
              </a:lnSpc>
              <a:spcBef>
                <a:spcPts val="700"/>
              </a:spcBef>
              <a:buSzTx/>
              <a:buFontTx/>
              <a:buNone/>
              <a:defRPr sz="900">
                <a:solidFill>
                  <a:srgbClr val="FFFFFF"/>
                </a:solidFill>
                <a:latin typeface="Trebuchet MS"/>
                <a:ea typeface="Trebuchet MS"/>
                <a:cs typeface="Trebuchet MS"/>
                <a:sym typeface="Trebuchet MS"/>
              </a:defRPr>
            </a:lvl1pPr>
          </a:lstStyle>
          <a:p>
            <a:r>
              <a:t>Click to edit Master text styles</a:t>
            </a:r>
          </a:p>
        </p:txBody>
      </p:sp>
      <p:sp>
        <p:nvSpPr>
          <p:cNvPr id="438" name="Shape 43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nd Capti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55" name="Group 455"/>
          <p:cNvGrpSpPr/>
          <p:nvPr/>
        </p:nvGrpSpPr>
        <p:grpSpPr>
          <a:xfrm>
            <a:off x="-1" y="-8468"/>
            <a:ext cx="12192002" cy="6866469"/>
            <a:chOff x="0" y="0"/>
            <a:chExt cx="12192000" cy="6866467"/>
          </a:xfrm>
        </p:grpSpPr>
        <p:sp>
          <p:nvSpPr>
            <p:cNvPr id="445" name="Shape 44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46" name="Shape 44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47" name="Shape 44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48" name="Shape 44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49" name="Shape 44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0" name="Shape 45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1" name="Shape 45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2" name="Shape 45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3" name="Shape 45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4" name="Shape 45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56" name="Shape 456"/>
          <p:cNvSpPr>
            <a:spLocks noGrp="1"/>
          </p:cNvSpPr>
          <p:nvPr>
            <p:ph type="title"/>
          </p:nvPr>
        </p:nvSpPr>
        <p:spPr>
          <a:xfrm>
            <a:off x="677335" y="609600"/>
            <a:ext cx="8596669" cy="3403600"/>
          </a:xfrm>
          <a:prstGeom prst="rect">
            <a:avLst/>
          </a:prstGeom>
        </p:spPr>
        <p:txBody>
          <a:bodyPr/>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457" name="Shape 457"/>
          <p:cNvSpPr>
            <a:spLocks noGrp="1"/>
          </p:cNvSpPr>
          <p:nvPr>
            <p:ph type="body" sz="quarter" idx="1"/>
          </p:nvPr>
        </p:nvSpPr>
        <p:spPr>
          <a:xfrm>
            <a:off x="677335" y="4470400"/>
            <a:ext cx="8596669" cy="1570962"/>
          </a:xfrm>
          <a:prstGeom prst="rect">
            <a:avLst/>
          </a:prstGeom>
        </p:spPr>
        <p:txBody>
          <a:bodyPr anchor="ctr"/>
          <a:lstStyle>
            <a:lvl1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lvl1pPr>
          </a:lstStyle>
          <a:p>
            <a:r>
              <a:t>Click to edit Master text styles</a:t>
            </a:r>
          </a:p>
        </p:txBody>
      </p:sp>
      <p:sp>
        <p:nvSpPr>
          <p:cNvPr id="458" name="Shape 45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Objectives">
    <p:spTree>
      <p:nvGrpSpPr>
        <p:cNvPr id="1" name=""/>
        <p:cNvGrpSpPr/>
        <p:nvPr/>
      </p:nvGrpSpPr>
      <p:grpSpPr>
        <a:xfrm>
          <a:off x="0" y="0"/>
          <a:ext cx="0" cy="0"/>
          <a:chOff x="0" y="0"/>
          <a:chExt cx="0" cy="0"/>
        </a:xfrm>
      </p:grpSpPr>
      <p:sp>
        <p:nvSpPr>
          <p:cNvPr id="68" name="Shape 68"/>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pic>
        <p:nvPicPr>
          <p:cNvPr id="69" name="image4.jpg"/>
          <p:cNvPicPr>
            <a:picLocks noChangeAspect="1"/>
          </p:cNvPicPr>
          <p:nvPr/>
        </p:nvPicPr>
        <p:blipFill>
          <a:blip r:embed="rId2">
            <a:extLst/>
          </a:blip>
          <a:srcRect l="25935" b="13394"/>
          <a:stretch>
            <a:fillRect/>
          </a:stretch>
        </p:blipFill>
        <p:spPr>
          <a:xfrm>
            <a:off x="-3175" y="1"/>
            <a:ext cx="3857291" cy="3006437"/>
          </a:xfrm>
          <a:prstGeom prst="rect">
            <a:avLst/>
          </a:prstGeom>
          <a:ln w="12700">
            <a:miter lim="400000"/>
          </a:ln>
        </p:spPr>
      </p:pic>
      <p:pic>
        <p:nvPicPr>
          <p:cNvPr id="70" name="image7.jpg"/>
          <p:cNvPicPr>
            <a:picLocks noChangeAspect="1"/>
          </p:cNvPicPr>
          <p:nvPr/>
        </p:nvPicPr>
        <p:blipFill>
          <a:blip r:embed="rId3">
            <a:extLst/>
          </a:blip>
          <a:srcRect l="26894" t="36048" r="32775" b="15651"/>
          <a:stretch>
            <a:fillRect/>
          </a:stretch>
        </p:blipFill>
        <p:spPr>
          <a:xfrm>
            <a:off x="0" y="3044520"/>
            <a:ext cx="3837710" cy="3064181"/>
          </a:xfrm>
          <a:prstGeom prst="rect">
            <a:avLst/>
          </a:prstGeom>
          <a:ln w="12700">
            <a:miter lim="400000"/>
          </a:ln>
        </p:spPr>
      </p:pic>
      <p:sp>
        <p:nvSpPr>
          <p:cNvPr id="71" name="Shape 71"/>
          <p:cNvSpPr>
            <a:spLocks noGrp="1"/>
          </p:cNvSpPr>
          <p:nvPr>
            <p:ph type="body" sz="half" idx="1"/>
          </p:nvPr>
        </p:nvSpPr>
        <p:spPr>
          <a:xfrm>
            <a:off x="4788168" y="2103283"/>
            <a:ext cx="6984733" cy="3615267"/>
          </a:xfrm>
          <a:prstGeom prst="rect">
            <a:avLst/>
          </a:prstGeom>
        </p:spPr>
        <p:txBody>
          <a:bodyPr/>
          <a:lstStyle/>
          <a:p>
            <a:r>
              <a:t>Enter Objectives Here</a:t>
            </a:r>
          </a:p>
          <a:p>
            <a:pPr lvl="1"/>
            <a:r>
              <a:t>Second level</a:t>
            </a:r>
          </a:p>
          <a:p>
            <a:pPr lvl="2"/>
            <a:r>
              <a:t>Third level</a:t>
            </a:r>
          </a:p>
          <a:p>
            <a:pPr lvl="3"/>
            <a:r>
              <a:t>Fourth level</a:t>
            </a:r>
          </a:p>
          <a:p>
            <a:pPr lvl="4"/>
            <a:r>
              <a:t>Fifth level</a:t>
            </a:r>
          </a:p>
        </p:txBody>
      </p:sp>
      <p:sp>
        <p:nvSpPr>
          <p:cNvPr id="72" name="Shape 72"/>
          <p:cNvSpPr>
            <a:spLocks noGrp="1"/>
          </p:cNvSpPr>
          <p:nvPr>
            <p:ph type="title"/>
          </p:nvPr>
        </p:nvSpPr>
        <p:spPr>
          <a:xfrm>
            <a:off x="4788167" y="451096"/>
            <a:ext cx="6424799" cy="1143941"/>
          </a:xfrm>
          <a:prstGeom prst="rect">
            <a:avLst/>
          </a:prstGeom>
        </p:spPr>
        <p:txBody>
          <a:bodyPr/>
          <a:lstStyle>
            <a:lvl1pPr>
              <a:defRPr sz="4400">
                <a:solidFill>
                  <a:srgbClr val="002060"/>
                </a:solidFill>
              </a:defRPr>
            </a:lvl1pPr>
          </a:lstStyle>
          <a:p>
            <a:r>
              <a:t>Title of Slide Here</a:t>
            </a:r>
          </a:p>
        </p:txBody>
      </p:sp>
      <p:sp>
        <p:nvSpPr>
          <p:cNvPr id="73" name="Shape 73"/>
          <p:cNvSpPr>
            <a:spLocks noGrp="1"/>
          </p:cNvSpPr>
          <p:nvPr>
            <p:ph type="body" sz="quarter" idx="13"/>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74" name="Shape 74"/>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75" name="image3.png"/>
          <p:cNvPicPr>
            <a:picLocks noChangeAspect="1"/>
          </p:cNvPicPr>
          <p:nvPr/>
        </p:nvPicPr>
        <p:blipFill>
          <a:blip r:embed="rId4">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76" name="Shape 76"/>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Quote with Capti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75" name="Group 475"/>
          <p:cNvGrpSpPr/>
          <p:nvPr/>
        </p:nvGrpSpPr>
        <p:grpSpPr>
          <a:xfrm>
            <a:off x="-1" y="-8468"/>
            <a:ext cx="12192002" cy="6866469"/>
            <a:chOff x="0" y="0"/>
            <a:chExt cx="12192000" cy="6866467"/>
          </a:xfrm>
        </p:grpSpPr>
        <p:sp>
          <p:nvSpPr>
            <p:cNvPr id="465" name="Shape 46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66" name="Shape 46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67" name="Shape 46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68" name="Shape 46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69" name="Shape 46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0" name="Shape 47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1" name="Shape 47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2" name="Shape 47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3" name="Shape 47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4" name="Shape 47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76" name="Shape 476"/>
          <p:cNvSpPr>
            <a:spLocks noGrp="1"/>
          </p:cNvSpPr>
          <p:nvPr>
            <p:ph type="title"/>
          </p:nvPr>
        </p:nvSpPr>
        <p:spPr>
          <a:xfrm>
            <a:off x="931334" y="609600"/>
            <a:ext cx="8094135" cy="3022600"/>
          </a:xfrm>
          <a:prstGeom prst="rect">
            <a:avLst/>
          </a:prstGeom>
        </p:spPr>
        <p:txBody>
          <a:bodyPr/>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477" name="Shape 477"/>
          <p:cNvSpPr>
            <a:spLocks noGrp="1"/>
          </p:cNvSpPr>
          <p:nvPr>
            <p:ph type="body" sz="quarter" idx="1"/>
          </p:nvPr>
        </p:nvSpPr>
        <p:spPr>
          <a:xfrm>
            <a:off x="1366138" y="3632200"/>
            <a:ext cx="7224526" cy="381000"/>
          </a:xfrm>
          <a:prstGeom prst="rect">
            <a:avLst/>
          </a:prstGeom>
        </p:spPr>
        <p:txBody>
          <a:bodyPr anchor="ctr"/>
          <a:lstStyle>
            <a:lvl1pPr marL="0" indent="0" defTabSz="342900">
              <a:lnSpc>
                <a:spcPct val="100000"/>
              </a:lnSpc>
              <a:spcBef>
                <a:spcPts val="700"/>
              </a:spcBef>
              <a:buSzTx/>
              <a:buFontTx/>
              <a:buNone/>
              <a:defRPr sz="1200">
                <a:solidFill>
                  <a:srgbClr val="FFFFFF"/>
                </a:solidFill>
                <a:latin typeface="Trebuchet MS"/>
                <a:ea typeface="Trebuchet MS"/>
                <a:cs typeface="Trebuchet MS"/>
                <a:sym typeface="Trebuchet MS"/>
              </a:defRPr>
            </a:lvl1pPr>
          </a:lstStyle>
          <a:p>
            <a:r>
              <a:t>Click to edit Master text styles</a:t>
            </a:r>
          </a:p>
        </p:txBody>
      </p:sp>
      <p:sp>
        <p:nvSpPr>
          <p:cNvPr id="478" name="Shape 478"/>
          <p:cNvSpPr>
            <a:spLocks noGrp="1"/>
          </p:cNvSpPr>
          <p:nvPr>
            <p:ph type="body" sz="quarter" idx="13"/>
          </p:nvPr>
        </p:nvSpPr>
        <p:spPr>
          <a:xfrm>
            <a:off x="677334" y="4470399"/>
            <a:ext cx="8596670" cy="1570964"/>
          </a:xfrm>
          <a:prstGeom prst="rect">
            <a:avLst/>
          </a:prstGeom>
        </p:spPr>
        <p:txBody>
          <a:bodyPr anchor="ctr"/>
          <a:lstStyle/>
          <a:p>
            <a: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pPr>
            <a:endParaRPr/>
          </a:p>
        </p:txBody>
      </p:sp>
      <p:sp>
        <p:nvSpPr>
          <p:cNvPr id="479" name="Shape 479"/>
          <p:cNvSpPr/>
          <p:nvPr/>
        </p:nvSpPr>
        <p:spPr>
          <a:xfrm>
            <a:off x="541870" y="622790"/>
            <a:ext cx="609601" cy="919952"/>
          </a:xfrm>
          <a:prstGeom prst="rect">
            <a:avLst/>
          </a:prstGeom>
          <a:ln w="12700">
            <a:miter lim="400000"/>
          </a:ln>
          <a:extLst>
            <a:ext uri="{C572A759-6A51-4108-AA02-DFA0A04FC94B}">
              <ma14:wrappingTextBoxFlag xmlns="" xmlns:ma14="http://schemas.microsoft.com/office/mac/drawingml/2011/main" val="1"/>
            </a:ext>
          </a:extLst>
        </p:spPr>
        <p:txBody>
          <a:bodyPr lIns="34290" tIns="34290" rIns="34290" bIns="34290" anchor="ctr">
            <a:spAutoFit/>
          </a:bodyPr>
          <a:lstStyle>
            <a:lvl1pPr>
              <a:defRPr sz="6000">
                <a:solidFill>
                  <a:srgbClr val="FF0000"/>
                </a:solidFill>
                <a:latin typeface="Arial"/>
                <a:ea typeface="Arial"/>
                <a:cs typeface="Arial"/>
                <a:sym typeface="Arial"/>
              </a:defRPr>
            </a:lvl1pPr>
          </a:lstStyle>
          <a:p>
            <a:r>
              <a:t>“</a:t>
            </a:r>
          </a:p>
        </p:txBody>
      </p:sp>
      <p:sp>
        <p:nvSpPr>
          <p:cNvPr id="480" name="Shape 480"/>
          <p:cNvSpPr/>
          <p:nvPr/>
        </p:nvSpPr>
        <p:spPr>
          <a:xfrm>
            <a:off x="8893010" y="2718968"/>
            <a:ext cx="609601" cy="919952"/>
          </a:xfrm>
          <a:prstGeom prst="rect">
            <a:avLst/>
          </a:prstGeom>
          <a:ln w="12700">
            <a:miter lim="400000"/>
          </a:ln>
          <a:extLst>
            <a:ext uri="{C572A759-6A51-4108-AA02-DFA0A04FC94B}">
              <ma14:wrappingTextBoxFlag xmlns="" xmlns:ma14="http://schemas.microsoft.com/office/mac/drawingml/2011/main" val="1"/>
            </a:ext>
          </a:extLst>
        </p:spPr>
        <p:txBody>
          <a:bodyPr lIns="34290" tIns="34290" rIns="34290" bIns="34290" anchor="ctr">
            <a:spAutoFit/>
          </a:bodyPr>
          <a:lstStyle>
            <a:lvl1pPr>
              <a:defRPr sz="6000">
                <a:solidFill>
                  <a:srgbClr val="FF0000"/>
                </a:solidFill>
                <a:latin typeface="Arial"/>
                <a:ea typeface="Arial"/>
                <a:cs typeface="Arial"/>
                <a:sym typeface="Arial"/>
              </a:defRPr>
            </a:lvl1pPr>
          </a:lstStyle>
          <a:p>
            <a:r>
              <a:t>”</a:t>
            </a:r>
          </a:p>
        </p:txBody>
      </p:sp>
      <p:sp>
        <p:nvSpPr>
          <p:cNvPr id="481" name="Shape 481"/>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Name Card">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98" name="Group 498"/>
          <p:cNvGrpSpPr/>
          <p:nvPr/>
        </p:nvGrpSpPr>
        <p:grpSpPr>
          <a:xfrm>
            <a:off x="-1" y="-8468"/>
            <a:ext cx="12192002" cy="6866469"/>
            <a:chOff x="0" y="0"/>
            <a:chExt cx="12192000" cy="6866467"/>
          </a:xfrm>
        </p:grpSpPr>
        <p:sp>
          <p:nvSpPr>
            <p:cNvPr id="488" name="Shape 488"/>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89" name="Shape 489"/>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90" name="Shape 490"/>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1" name="Shape 491"/>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2" name="Shape 492"/>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3" name="Shape 493"/>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4" name="Shape 494"/>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5" name="Shape 495"/>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6" name="Shape 496"/>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7" name="Shape 497"/>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99" name="Shape 499"/>
          <p:cNvSpPr>
            <a:spLocks noGrp="1"/>
          </p:cNvSpPr>
          <p:nvPr>
            <p:ph type="title"/>
          </p:nvPr>
        </p:nvSpPr>
        <p:spPr>
          <a:xfrm>
            <a:off x="677335" y="1931988"/>
            <a:ext cx="8596669" cy="2595461"/>
          </a:xfrm>
          <a:prstGeom prst="rect">
            <a:avLst/>
          </a:prstGeom>
        </p:spPr>
        <p:txBody>
          <a:bodyPr anchor="b"/>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500" name="Shape 500"/>
          <p:cNvSpPr>
            <a:spLocks noGrp="1"/>
          </p:cNvSpPr>
          <p:nvPr>
            <p:ph type="body" sz="quarter" idx="1"/>
          </p:nvPr>
        </p:nvSpPr>
        <p:spPr>
          <a:xfrm>
            <a:off x="677335" y="4527448"/>
            <a:ext cx="8596669" cy="1513915"/>
          </a:xfrm>
          <a:prstGeom prst="rect">
            <a:avLst/>
          </a:prstGeom>
        </p:spPr>
        <p:txBody>
          <a:bodyPr/>
          <a:lstStyle>
            <a:lvl1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lvl1pPr>
          </a:lstStyle>
          <a:p>
            <a:r>
              <a:t>Click to edit Master text styles</a:t>
            </a:r>
          </a:p>
        </p:txBody>
      </p:sp>
      <p:sp>
        <p:nvSpPr>
          <p:cNvPr id="501" name="Shape 501"/>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Quote Name Card">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18" name="Group 518"/>
          <p:cNvGrpSpPr/>
          <p:nvPr/>
        </p:nvGrpSpPr>
        <p:grpSpPr>
          <a:xfrm>
            <a:off x="-1" y="-8468"/>
            <a:ext cx="12192002" cy="6866469"/>
            <a:chOff x="0" y="0"/>
            <a:chExt cx="12192000" cy="6866467"/>
          </a:xfrm>
        </p:grpSpPr>
        <p:sp>
          <p:nvSpPr>
            <p:cNvPr id="508" name="Shape 508"/>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09" name="Shape 509"/>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10" name="Shape 510"/>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1" name="Shape 511"/>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2" name="Shape 512"/>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3" name="Shape 513"/>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4" name="Shape 514"/>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5" name="Shape 515"/>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6" name="Shape 516"/>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7" name="Shape 517"/>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519" name="Shape 519"/>
          <p:cNvSpPr>
            <a:spLocks noGrp="1"/>
          </p:cNvSpPr>
          <p:nvPr>
            <p:ph type="title"/>
          </p:nvPr>
        </p:nvSpPr>
        <p:spPr>
          <a:xfrm>
            <a:off x="931334" y="609600"/>
            <a:ext cx="8094135" cy="3022600"/>
          </a:xfrm>
          <a:prstGeom prst="rect">
            <a:avLst/>
          </a:prstGeom>
        </p:spPr>
        <p:txBody>
          <a:bodyPr/>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520" name="Shape 520"/>
          <p:cNvSpPr>
            <a:spLocks noGrp="1"/>
          </p:cNvSpPr>
          <p:nvPr>
            <p:ph type="body" sz="quarter" idx="1"/>
          </p:nvPr>
        </p:nvSpPr>
        <p:spPr>
          <a:xfrm>
            <a:off x="677332" y="4013200"/>
            <a:ext cx="8596670" cy="514249"/>
          </a:xfrm>
          <a:prstGeom prst="rect">
            <a:avLst/>
          </a:prstGeom>
        </p:spPr>
        <p:txBody>
          <a:bodyPr anchor="b"/>
          <a:lstStyle>
            <a:lvl1pPr marL="0" indent="0" defTabSz="342900">
              <a:lnSpc>
                <a:spcPct val="100000"/>
              </a:lnSpc>
              <a:spcBef>
                <a:spcPts val="700"/>
              </a:spcBef>
              <a:buSzTx/>
              <a:buFontTx/>
              <a:buNone/>
              <a:defRPr sz="1800">
                <a:solidFill>
                  <a:srgbClr val="FFFFFF"/>
                </a:solidFill>
                <a:latin typeface="Trebuchet MS"/>
                <a:ea typeface="Trebuchet MS"/>
                <a:cs typeface="Trebuchet MS"/>
                <a:sym typeface="Trebuchet MS"/>
              </a:defRPr>
            </a:lvl1pPr>
          </a:lstStyle>
          <a:p>
            <a:r>
              <a:t>Click to edit Master text styles</a:t>
            </a:r>
          </a:p>
        </p:txBody>
      </p:sp>
      <p:sp>
        <p:nvSpPr>
          <p:cNvPr id="521" name="Shape 521"/>
          <p:cNvSpPr>
            <a:spLocks noGrp="1"/>
          </p:cNvSpPr>
          <p:nvPr>
            <p:ph type="body" sz="quarter" idx="13"/>
          </p:nvPr>
        </p:nvSpPr>
        <p:spPr>
          <a:xfrm>
            <a:off x="677334" y="4527448"/>
            <a:ext cx="8596670" cy="1513915"/>
          </a:xfrm>
          <a:prstGeom prst="rect">
            <a:avLst/>
          </a:prstGeom>
        </p:spPr>
        <p:txBody>
          <a:bodyPr/>
          <a:lstStyle/>
          <a:p>
            <a: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pPr>
            <a:endParaRPr/>
          </a:p>
        </p:txBody>
      </p:sp>
      <p:sp>
        <p:nvSpPr>
          <p:cNvPr id="522" name="Shape 522"/>
          <p:cNvSpPr/>
          <p:nvPr/>
        </p:nvSpPr>
        <p:spPr>
          <a:xfrm>
            <a:off x="541870" y="622790"/>
            <a:ext cx="609601" cy="919952"/>
          </a:xfrm>
          <a:prstGeom prst="rect">
            <a:avLst/>
          </a:prstGeom>
          <a:ln w="12700">
            <a:miter lim="400000"/>
          </a:ln>
          <a:extLst>
            <a:ext uri="{C572A759-6A51-4108-AA02-DFA0A04FC94B}">
              <ma14:wrappingTextBoxFlag xmlns="" xmlns:ma14="http://schemas.microsoft.com/office/mac/drawingml/2011/main" val="1"/>
            </a:ext>
          </a:extLst>
        </p:spPr>
        <p:txBody>
          <a:bodyPr lIns="34290" tIns="34290" rIns="34290" bIns="34290" anchor="ctr">
            <a:spAutoFit/>
          </a:bodyPr>
          <a:lstStyle>
            <a:lvl1pPr>
              <a:defRPr sz="6000">
                <a:solidFill>
                  <a:srgbClr val="FF0000"/>
                </a:solidFill>
                <a:latin typeface="Arial"/>
                <a:ea typeface="Arial"/>
                <a:cs typeface="Arial"/>
                <a:sym typeface="Arial"/>
              </a:defRPr>
            </a:lvl1pPr>
          </a:lstStyle>
          <a:p>
            <a:r>
              <a:t>“</a:t>
            </a:r>
          </a:p>
        </p:txBody>
      </p:sp>
      <p:sp>
        <p:nvSpPr>
          <p:cNvPr id="523" name="Shape 523"/>
          <p:cNvSpPr/>
          <p:nvPr/>
        </p:nvSpPr>
        <p:spPr>
          <a:xfrm>
            <a:off x="8893010" y="2718968"/>
            <a:ext cx="609601" cy="919952"/>
          </a:xfrm>
          <a:prstGeom prst="rect">
            <a:avLst/>
          </a:prstGeom>
          <a:ln w="12700">
            <a:miter lim="400000"/>
          </a:ln>
          <a:extLst>
            <a:ext uri="{C572A759-6A51-4108-AA02-DFA0A04FC94B}">
              <ma14:wrappingTextBoxFlag xmlns="" xmlns:ma14="http://schemas.microsoft.com/office/mac/drawingml/2011/main" val="1"/>
            </a:ext>
          </a:extLst>
        </p:spPr>
        <p:txBody>
          <a:bodyPr lIns="34290" tIns="34290" rIns="34290" bIns="34290" anchor="ctr">
            <a:spAutoFit/>
          </a:bodyPr>
          <a:lstStyle>
            <a:lvl1pPr>
              <a:defRPr sz="6000">
                <a:solidFill>
                  <a:srgbClr val="FF0000"/>
                </a:solidFill>
                <a:latin typeface="Arial"/>
                <a:ea typeface="Arial"/>
                <a:cs typeface="Arial"/>
                <a:sym typeface="Arial"/>
              </a:defRPr>
            </a:lvl1pPr>
          </a:lstStyle>
          <a:p>
            <a:r>
              <a:t>”</a:t>
            </a:r>
          </a:p>
        </p:txBody>
      </p:sp>
      <p:sp>
        <p:nvSpPr>
          <p:cNvPr id="524" name="Shape 524"/>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rue or False">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41" name="Group 541"/>
          <p:cNvGrpSpPr/>
          <p:nvPr/>
        </p:nvGrpSpPr>
        <p:grpSpPr>
          <a:xfrm>
            <a:off x="-1" y="-8468"/>
            <a:ext cx="12192002" cy="6866469"/>
            <a:chOff x="0" y="0"/>
            <a:chExt cx="12192000" cy="6866467"/>
          </a:xfrm>
        </p:grpSpPr>
        <p:sp>
          <p:nvSpPr>
            <p:cNvPr id="531" name="Shape 531"/>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32" name="Shape 532"/>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33" name="Shape 53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4" name="Shape 534"/>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5" name="Shape 535"/>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6" name="Shape 536"/>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7" name="Shape 537"/>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8" name="Shape 538"/>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9" name="Shape 539"/>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40" name="Shape 540"/>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542" name="Shape 542"/>
          <p:cNvSpPr>
            <a:spLocks noGrp="1"/>
          </p:cNvSpPr>
          <p:nvPr>
            <p:ph type="title"/>
          </p:nvPr>
        </p:nvSpPr>
        <p:spPr>
          <a:xfrm>
            <a:off x="685800" y="609600"/>
            <a:ext cx="8588203" cy="3022600"/>
          </a:xfrm>
          <a:prstGeom prst="rect">
            <a:avLst/>
          </a:prstGeom>
        </p:spPr>
        <p:txBody>
          <a:bodyPr/>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543" name="Shape 543"/>
          <p:cNvSpPr>
            <a:spLocks noGrp="1"/>
          </p:cNvSpPr>
          <p:nvPr>
            <p:ph type="body" sz="quarter" idx="1"/>
          </p:nvPr>
        </p:nvSpPr>
        <p:spPr>
          <a:xfrm>
            <a:off x="677332" y="4013200"/>
            <a:ext cx="8596670" cy="514249"/>
          </a:xfrm>
          <a:prstGeom prst="rect">
            <a:avLst/>
          </a:prstGeom>
        </p:spPr>
        <p:txBody>
          <a:bodyPr anchor="b"/>
          <a:lstStyle>
            <a:lvl1pPr marL="0" indent="0" defTabSz="342900">
              <a:lnSpc>
                <a:spcPct val="100000"/>
              </a:lnSpc>
              <a:spcBef>
                <a:spcPts val="700"/>
              </a:spcBef>
              <a:buSzTx/>
              <a:buFontTx/>
              <a:buNone/>
              <a:defRPr sz="1800">
                <a:solidFill>
                  <a:srgbClr val="FF0000"/>
                </a:solidFill>
                <a:latin typeface="Trebuchet MS"/>
                <a:ea typeface="Trebuchet MS"/>
                <a:cs typeface="Trebuchet MS"/>
                <a:sym typeface="Trebuchet MS"/>
              </a:defRPr>
            </a:lvl1pPr>
          </a:lstStyle>
          <a:p>
            <a:r>
              <a:t>Click to edit Master text styles</a:t>
            </a:r>
          </a:p>
        </p:txBody>
      </p:sp>
      <p:sp>
        <p:nvSpPr>
          <p:cNvPr id="544" name="Shape 544"/>
          <p:cNvSpPr>
            <a:spLocks noGrp="1"/>
          </p:cNvSpPr>
          <p:nvPr>
            <p:ph type="body" sz="quarter" idx="13"/>
          </p:nvPr>
        </p:nvSpPr>
        <p:spPr>
          <a:xfrm>
            <a:off x="677334" y="4527448"/>
            <a:ext cx="8596670" cy="1513915"/>
          </a:xfrm>
          <a:prstGeom prst="rect">
            <a:avLst/>
          </a:prstGeom>
        </p:spPr>
        <p:txBody>
          <a:bodyPr/>
          <a:lstStyle/>
          <a:p>
            <a: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pPr>
            <a:endParaRPr/>
          </a:p>
        </p:txBody>
      </p:sp>
      <p:sp>
        <p:nvSpPr>
          <p:cNvPr id="545" name="Shape 545"/>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62" name="Group 562"/>
          <p:cNvGrpSpPr/>
          <p:nvPr/>
        </p:nvGrpSpPr>
        <p:grpSpPr>
          <a:xfrm>
            <a:off x="-1" y="-8468"/>
            <a:ext cx="12192002" cy="6866469"/>
            <a:chOff x="0" y="0"/>
            <a:chExt cx="12192000" cy="6866467"/>
          </a:xfrm>
        </p:grpSpPr>
        <p:sp>
          <p:nvSpPr>
            <p:cNvPr id="552" name="Shape 552"/>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53" name="Shape 553"/>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54" name="Shape 554"/>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5" name="Shape 55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6" name="Shape 556"/>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7" name="Shape 55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8" name="Shape 55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9" name="Shape 55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60" name="Shape 560"/>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61" name="Shape 561"/>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563" name="Shape 563"/>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564" name="Shape 564"/>
          <p:cNvSpPr>
            <a:spLocks noGrp="1"/>
          </p:cNvSpPr>
          <p:nvPr>
            <p:ph type="body" sz="half" idx="1"/>
          </p:nvPr>
        </p:nvSpPr>
        <p:spPr>
          <a:xfrm>
            <a:off x="677335" y="2160590"/>
            <a:ext cx="8596669" cy="3880773"/>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565" name="Shape 565"/>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82" name="Group 582"/>
          <p:cNvGrpSpPr/>
          <p:nvPr/>
        </p:nvGrpSpPr>
        <p:grpSpPr>
          <a:xfrm>
            <a:off x="-1" y="-8468"/>
            <a:ext cx="12192002" cy="6866469"/>
            <a:chOff x="0" y="0"/>
            <a:chExt cx="12192000" cy="6866467"/>
          </a:xfrm>
        </p:grpSpPr>
        <p:sp>
          <p:nvSpPr>
            <p:cNvPr id="572" name="Shape 572"/>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73" name="Shape 573"/>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74" name="Shape 574"/>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5" name="Shape 57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6" name="Shape 576"/>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7" name="Shape 57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8" name="Shape 57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9" name="Shape 57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80" name="Shape 580"/>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81" name="Shape 581"/>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583" name="Shape 583"/>
          <p:cNvSpPr>
            <a:spLocks noGrp="1"/>
          </p:cNvSpPr>
          <p:nvPr>
            <p:ph type="title"/>
          </p:nvPr>
        </p:nvSpPr>
        <p:spPr>
          <a:xfrm>
            <a:off x="7967674" y="609601"/>
            <a:ext cx="1304744" cy="5251452"/>
          </a:xfrm>
          <a:prstGeom prst="rect">
            <a:avLst/>
          </a:prstGeom>
        </p:spPr>
        <p:txBody>
          <a:bodyPr/>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584" name="Shape 584"/>
          <p:cNvSpPr>
            <a:spLocks noGrp="1"/>
          </p:cNvSpPr>
          <p:nvPr>
            <p:ph type="body" idx="1"/>
          </p:nvPr>
        </p:nvSpPr>
        <p:spPr>
          <a:xfrm>
            <a:off x="677335" y="609600"/>
            <a:ext cx="7060152" cy="5251450"/>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585" name="Shape 585"/>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nd Tex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602" name="Group 602"/>
          <p:cNvGrpSpPr/>
          <p:nvPr/>
        </p:nvGrpSpPr>
        <p:grpSpPr>
          <a:xfrm>
            <a:off x="-1" y="-8468"/>
            <a:ext cx="12192002" cy="6866469"/>
            <a:chOff x="0" y="0"/>
            <a:chExt cx="12192000" cy="6866467"/>
          </a:xfrm>
        </p:grpSpPr>
        <p:sp>
          <p:nvSpPr>
            <p:cNvPr id="592" name="Shape 592"/>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93" name="Shape 593"/>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94" name="Shape 594"/>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5" name="Shape 59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6" name="Shape 596"/>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7" name="Shape 59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8" name="Shape 59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9" name="Shape 59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600" name="Shape 600"/>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601" name="Shape 601"/>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603" name="Shape 603"/>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604" name="Shape 604"/>
          <p:cNvSpPr>
            <a:spLocks noGrp="1"/>
          </p:cNvSpPr>
          <p:nvPr>
            <p:ph type="body" sz="half" idx="1"/>
          </p:nvPr>
        </p:nvSpPr>
        <p:spPr>
          <a:xfrm>
            <a:off x="677335" y="2160590"/>
            <a:ext cx="8596669" cy="3880773"/>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605" name="Shape 605"/>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728" y="83274"/>
            <a:ext cx="11865429" cy="1325563"/>
          </a:xfrm>
        </p:spPr>
        <p:txBody>
          <a:bodyPr>
            <a:normAutofit/>
          </a:bodyPr>
          <a:lstStyle>
            <a:lvl1pPr>
              <a:defRPr sz="4800" b="1">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sz="half" idx="1"/>
          </p:nvPr>
        </p:nvSpPr>
        <p:spPr>
          <a:xfrm>
            <a:off x="362990" y="1678664"/>
            <a:ext cx="11377255" cy="3913131"/>
          </a:xfrm>
        </p:spPr>
        <p:txBody>
          <a:bodyPr/>
          <a:lstStyle>
            <a:lvl1pPr marL="228594" indent="-411470">
              <a:buFont typeface="Wingdings" charset="2"/>
              <a:buChar char="§"/>
              <a:defRPr>
                <a:solidFill>
                  <a:srgbClr val="25356F"/>
                </a:solidFill>
                <a:latin typeface="Arial" charset="0"/>
                <a:ea typeface="Arial" charset="0"/>
                <a:cs typeface="Arial" charset="0"/>
              </a:defRPr>
            </a:lvl1pPr>
            <a:lvl2pPr marL="411470" indent="-411470">
              <a:buFont typeface="Wingdings" charset="2"/>
              <a:buChar char="ü"/>
              <a:defRPr>
                <a:latin typeface="Arial" charset="0"/>
                <a:ea typeface="Arial" charset="0"/>
                <a:cs typeface="Arial" charset="0"/>
              </a:defRPr>
            </a:lvl2pPr>
            <a:lvl3pPr marL="1142971" indent="-228594">
              <a:buFont typeface="Wingdings" charset="2"/>
              <a:buChar char="§"/>
              <a:defRPr>
                <a:solidFill>
                  <a:srgbClr val="25356F"/>
                </a:solidFill>
                <a:latin typeface="Arial" charset="0"/>
                <a:ea typeface="Arial" charset="0"/>
                <a:cs typeface="Arial" charset="0"/>
              </a:defRPr>
            </a:lvl3pPr>
            <a:lvl4pPr marL="1600160" indent="-228594">
              <a:buFont typeface="Wingdings" charset="2"/>
              <a:buChar char="§"/>
              <a:defRPr>
                <a:solidFill>
                  <a:srgbClr val="25356F"/>
                </a:solidFill>
                <a:latin typeface="Arial" charset="0"/>
                <a:ea typeface="Arial" charset="0"/>
                <a:cs typeface="Arial" charset="0"/>
              </a:defRPr>
            </a:lvl4pPr>
            <a:lvl5pPr marL="2057349" indent="-228594">
              <a:buFont typeface="Wingdings" charset="2"/>
              <a:buChar char="§"/>
              <a:defRPr>
                <a:solidFill>
                  <a:srgbClr val="25356F"/>
                </a:solidFill>
                <a:latin typeface="Arial" charset="0"/>
                <a:ea typeface="Arial" charset="0"/>
                <a:cs typeface="Arial" charset="0"/>
              </a:defRPr>
            </a:lvl5pPr>
          </a:lstStyle>
          <a:p>
            <a:pPr lvl="0"/>
            <a:r>
              <a:rPr lang="en-US" dirty="0"/>
              <a:t>Click to edit Master text styles</a:t>
            </a:r>
          </a:p>
          <a:p>
            <a:pPr lvl="2"/>
            <a:r>
              <a:rPr lang="en-US" dirty="0"/>
              <a:t>Second </a:t>
            </a:r>
            <a:r>
              <a:rPr lang="en-US" dirty="0" err="1"/>
              <a:t>levellkflsfkslfklsfklsdfklsdfklsdkflsdkflsdkfkk</a:t>
            </a:r>
            <a:r>
              <a:rPr lang="en-US" dirty="0"/>
              <a:t> </a:t>
            </a:r>
            <a:r>
              <a:rPr lang="en-US" dirty="0" err="1"/>
              <a:t>kkkkk</a:t>
            </a:r>
            <a:r>
              <a:rPr lang="en-US" dirty="0"/>
              <a:t> </a:t>
            </a:r>
            <a:r>
              <a:rPr lang="en-US" dirty="0" err="1"/>
              <a:t>kkkkkk</a:t>
            </a:r>
            <a:r>
              <a:rPr lang="en-US" dirty="0"/>
              <a:t>  </a:t>
            </a:r>
            <a:r>
              <a:rPr lang="en-US" dirty="0" err="1"/>
              <a:t>kkkkkk</a:t>
            </a:r>
            <a:r>
              <a:rPr lang="en-US" dirty="0"/>
              <a:t> </a:t>
            </a:r>
            <a:r>
              <a:rPr lang="en-US" dirty="0" err="1"/>
              <a:t>kkkk</a:t>
            </a:r>
            <a:r>
              <a:rPr lang="en-US" dirty="0"/>
              <a:t> k</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7EBE0A9-3038-6043-9792-039EEAF39AA2}" type="datetimeFigureOut">
              <a:rPr lang="en-US" smtClean="0"/>
              <a:pPr/>
              <a:t>4/11/2018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22034-01A5-1A4C-B213-6D61B4F2E3ED}" type="slidenum">
              <a:rPr lang="en-US" smtClean="0"/>
              <a:pPr/>
              <a:t>‹#›</a:t>
            </a:fld>
            <a:endParaRPr lang="en-US"/>
          </a:p>
        </p:txBody>
      </p:sp>
    </p:spTree>
    <p:extLst>
      <p:ext uri="{BB962C8B-B14F-4D97-AF65-F5344CB8AC3E}">
        <p14:creationId xmlns:p14="http://schemas.microsoft.com/office/powerpoint/2010/main" val="3761971023"/>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General Information">
    <p:spTree>
      <p:nvGrpSpPr>
        <p:cNvPr id="1" name=""/>
        <p:cNvGrpSpPr/>
        <p:nvPr/>
      </p:nvGrpSpPr>
      <p:grpSpPr>
        <a:xfrm>
          <a:off x="0" y="0"/>
          <a:ext cx="0" cy="0"/>
          <a:chOff x="0" y="0"/>
          <a:chExt cx="0" cy="0"/>
        </a:xfrm>
      </p:grpSpPr>
      <p:sp>
        <p:nvSpPr>
          <p:cNvPr id="83" name="Shape 83"/>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84" name="Shape 84"/>
          <p:cNvSpPr>
            <a:spLocks noGrp="1"/>
          </p:cNvSpPr>
          <p:nvPr>
            <p:ph type="pic" sz="half" idx="13"/>
          </p:nvPr>
        </p:nvSpPr>
        <p:spPr>
          <a:xfrm>
            <a:off x="6781800" y="1277937"/>
            <a:ext cx="5051425" cy="4234312"/>
          </a:xfrm>
          <a:prstGeom prst="rect">
            <a:avLst/>
          </a:prstGeom>
        </p:spPr>
        <p:txBody>
          <a:bodyPr lIns="91439" rIns="91439">
            <a:noAutofit/>
          </a:bodyPr>
          <a:lstStyle/>
          <a:p>
            <a:endParaRPr/>
          </a:p>
        </p:txBody>
      </p:sp>
      <p:sp>
        <p:nvSpPr>
          <p:cNvPr id="85" name="Shape 85"/>
          <p:cNvSpPr>
            <a:spLocks noGrp="1"/>
          </p:cNvSpPr>
          <p:nvPr>
            <p:ph type="body" sz="half" idx="1"/>
          </p:nvPr>
        </p:nvSpPr>
        <p:spPr>
          <a:xfrm>
            <a:off x="533400" y="1277938"/>
            <a:ext cx="6027057" cy="4234312"/>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Enter Text Here</a:t>
            </a:r>
          </a:p>
          <a:p>
            <a:pPr lvl="1"/>
            <a:r>
              <a:t>Second level</a:t>
            </a:r>
          </a:p>
          <a:p>
            <a:pPr lvl="2"/>
            <a:r>
              <a:t>Third level</a:t>
            </a:r>
          </a:p>
          <a:p>
            <a:pPr lvl="3"/>
            <a:r>
              <a:t>Fourth level</a:t>
            </a:r>
          </a:p>
          <a:p>
            <a:pPr lvl="4"/>
            <a:r>
              <a:t>Fifth level</a:t>
            </a:r>
          </a:p>
        </p:txBody>
      </p:sp>
      <p:sp>
        <p:nvSpPr>
          <p:cNvPr id="86" name="Shape 86"/>
          <p:cNvSpPr>
            <a:spLocks noGrp="1"/>
          </p:cNvSpPr>
          <p:nvPr>
            <p:ph type="title"/>
          </p:nvPr>
        </p:nvSpPr>
        <p:spPr>
          <a:xfrm>
            <a:off x="533400" y="342900"/>
            <a:ext cx="6027057" cy="935038"/>
          </a:xfrm>
          <a:prstGeom prst="rect">
            <a:avLst/>
          </a:prstGeom>
        </p:spPr>
        <p:txBody>
          <a:bodyPr anchor="b"/>
          <a:lstStyle>
            <a:lvl1pPr>
              <a:defRPr sz="4400">
                <a:solidFill>
                  <a:srgbClr val="002060"/>
                </a:solidFill>
              </a:defRPr>
            </a:lvl1pPr>
          </a:lstStyle>
          <a:p>
            <a:r>
              <a:t>Title of Slide Here</a:t>
            </a:r>
          </a:p>
        </p:txBody>
      </p:sp>
      <p:sp>
        <p:nvSpPr>
          <p:cNvPr id="87" name="Shape 87"/>
          <p:cNvSpPr>
            <a:spLocks noGrp="1"/>
          </p:cNvSpPr>
          <p:nvPr>
            <p:ph type="body" sz="quarter" idx="14"/>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88" name="Shape 88"/>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89"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90" name="Shape 90"/>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ig Goal Slide">
    <p:spTree>
      <p:nvGrpSpPr>
        <p:cNvPr id="1" name=""/>
        <p:cNvGrpSpPr/>
        <p:nvPr/>
      </p:nvGrpSpPr>
      <p:grpSpPr>
        <a:xfrm>
          <a:off x="0" y="0"/>
          <a:ext cx="0" cy="0"/>
          <a:chOff x="0" y="0"/>
          <a:chExt cx="0" cy="0"/>
        </a:xfrm>
      </p:grpSpPr>
      <p:sp>
        <p:nvSpPr>
          <p:cNvPr id="127" name="Shape 127"/>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28" name="Shape 128"/>
          <p:cNvSpPr>
            <a:spLocks noGrp="1"/>
          </p:cNvSpPr>
          <p:nvPr>
            <p:ph type="body" sz="quarter" idx="1"/>
          </p:nvPr>
        </p:nvSpPr>
        <p:spPr>
          <a:xfrm>
            <a:off x="803563" y="4212216"/>
            <a:ext cx="11014365" cy="526040"/>
          </a:xfrm>
          <a:prstGeom prst="rect">
            <a:avLst/>
          </a:prstGeom>
        </p:spPr>
        <p:txBody>
          <a:bodyPr/>
          <a:lstStyle>
            <a:lvl1pPr marL="0" indent="0" algn="ctr">
              <a:buSzTx/>
              <a:buFontTx/>
              <a:buNone/>
              <a:defRPr sz="3200"/>
            </a:lvl1pPr>
          </a:lstStyle>
          <a:p>
            <a:r>
              <a:t>Enter Goal Here</a:t>
            </a:r>
          </a:p>
        </p:txBody>
      </p:sp>
      <p:sp>
        <p:nvSpPr>
          <p:cNvPr id="129" name="Shape 129"/>
          <p:cNvSpPr/>
          <p:nvPr/>
        </p:nvSpPr>
        <p:spPr>
          <a:xfrm>
            <a:off x="0" y="2159647"/>
            <a:ext cx="12192000" cy="1947897"/>
          </a:xfrm>
          <a:prstGeom prst="rect">
            <a:avLst/>
          </a:prstGeom>
          <a:solidFill>
            <a:srgbClr val="002060"/>
          </a:solidFill>
          <a:ln w="12700">
            <a:miter lim="400000"/>
          </a:ln>
        </p:spPr>
        <p:txBody>
          <a:bodyPr lIns="45719" rIns="45719" anchor="ctr"/>
          <a:lstStyle/>
          <a:p>
            <a:pPr algn="ctr">
              <a:defRPr>
                <a:solidFill>
                  <a:srgbClr val="FFFFFF"/>
                </a:solidFill>
              </a:defRPr>
            </a:pPr>
            <a:endParaRPr/>
          </a:p>
        </p:txBody>
      </p:sp>
      <p:sp>
        <p:nvSpPr>
          <p:cNvPr id="130" name="Shape 130"/>
          <p:cNvSpPr>
            <a:spLocks noGrp="1"/>
          </p:cNvSpPr>
          <p:nvPr>
            <p:ph type="title"/>
          </p:nvPr>
        </p:nvSpPr>
        <p:spPr>
          <a:xfrm>
            <a:off x="0" y="2521342"/>
            <a:ext cx="12192000" cy="1224506"/>
          </a:xfrm>
          <a:prstGeom prst="rect">
            <a:avLst/>
          </a:prstGeom>
        </p:spPr>
        <p:txBody>
          <a:bodyPr/>
          <a:lstStyle>
            <a:lvl1pPr algn="ctr">
              <a:defRPr sz="12000">
                <a:solidFill>
                  <a:schemeClr val="accent4"/>
                </a:solidFill>
                <a:latin typeface="Arial Black"/>
                <a:ea typeface="Arial Black"/>
                <a:cs typeface="Arial Black"/>
                <a:sym typeface="Arial Black"/>
              </a:defRPr>
            </a:lvl1pPr>
          </a:lstStyle>
          <a:p>
            <a:r>
              <a:t>###</a:t>
            </a:r>
          </a:p>
        </p:txBody>
      </p:sp>
      <p:sp>
        <p:nvSpPr>
          <p:cNvPr id="131" name="Shape 131"/>
          <p:cNvSpPr>
            <a:spLocks noGrp="1"/>
          </p:cNvSpPr>
          <p:nvPr>
            <p:ph type="body" sz="quarter" idx="13"/>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132" name="Shape 132"/>
          <p:cNvSpPr>
            <a:spLocks noGrp="1"/>
          </p:cNvSpPr>
          <p:nvPr>
            <p:ph type="body" sz="quarter" idx="14"/>
          </p:nvPr>
        </p:nvSpPr>
        <p:spPr>
          <a:xfrm>
            <a:off x="803562" y="4738687"/>
            <a:ext cx="11014366" cy="1236524"/>
          </a:xfrm>
          <a:prstGeom prst="rect">
            <a:avLst/>
          </a:prstGeom>
        </p:spPr>
        <p:txBody>
          <a:bodyPr/>
          <a:lstStyle/>
          <a:p>
            <a:pPr marL="0" indent="0" algn="ctr">
              <a:buSzTx/>
              <a:buFontTx/>
              <a:buNone/>
              <a:defRPr sz="2000"/>
            </a:pPr>
            <a:endParaRPr/>
          </a:p>
        </p:txBody>
      </p:sp>
      <p:sp>
        <p:nvSpPr>
          <p:cNvPr id="133" name="Shape 133"/>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134"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135" name="Shape 135"/>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tats Slide 2">
    <p:spTree>
      <p:nvGrpSpPr>
        <p:cNvPr id="1" name=""/>
        <p:cNvGrpSpPr/>
        <p:nvPr/>
      </p:nvGrpSpPr>
      <p:grpSpPr>
        <a:xfrm>
          <a:off x="0" y="0"/>
          <a:ext cx="0" cy="0"/>
          <a:chOff x="0" y="0"/>
          <a:chExt cx="0" cy="0"/>
        </a:xfrm>
      </p:grpSpPr>
      <p:sp>
        <p:nvSpPr>
          <p:cNvPr id="159" name="Shape 159"/>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60" name="Shape 160"/>
          <p:cNvSpPr/>
          <p:nvPr/>
        </p:nvSpPr>
        <p:spPr>
          <a:xfrm>
            <a:off x="0" y="2837319"/>
            <a:ext cx="12192000" cy="934571"/>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161" name="Shape 161"/>
          <p:cNvSpPr>
            <a:spLocks noGrp="1"/>
          </p:cNvSpPr>
          <p:nvPr>
            <p:ph type="title"/>
          </p:nvPr>
        </p:nvSpPr>
        <p:spPr>
          <a:xfrm>
            <a:off x="1" y="2853880"/>
            <a:ext cx="12192001" cy="918011"/>
          </a:xfrm>
          <a:prstGeom prst="rect">
            <a:avLst/>
          </a:prstGeom>
        </p:spPr>
        <p:txBody>
          <a:bodyPr/>
          <a:lstStyle>
            <a:lvl1pPr algn="ctr">
              <a:defRPr sz="4400">
                <a:solidFill>
                  <a:srgbClr val="FFFFFF"/>
                </a:solidFill>
              </a:defRPr>
            </a:lvl1pPr>
          </a:lstStyle>
          <a:p>
            <a:r>
              <a:t>ENTER TEXT HERE</a:t>
            </a:r>
          </a:p>
        </p:txBody>
      </p:sp>
      <p:sp>
        <p:nvSpPr>
          <p:cNvPr id="162" name="Shape 162"/>
          <p:cNvSpPr>
            <a:spLocks noGrp="1"/>
          </p:cNvSpPr>
          <p:nvPr>
            <p:ph type="body" sz="quarter" idx="1"/>
          </p:nvPr>
        </p:nvSpPr>
        <p:spPr>
          <a:xfrm>
            <a:off x="1329894" y="637019"/>
            <a:ext cx="3671599" cy="1039382"/>
          </a:xfrm>
          <a:prstGeom prst="rect">
            <a:avLst/>
          </a:prstGeom>
        </p:spPr>
        <p:txBody>
          <a:bodyPr/>
          <a:lstStyle>
            <a:lvl1pPr marL="0" indent="0" algn="ctr">
              <a:buSzTx/>
              <a:buFontTx/>
              <a:buNone/>
              <a:defRPr sz="6600">
                <a:solidFill>
                  <a:srgbClr val="002060"/>
                </a:solidFill>
                <a:latin typeface="Arial Black"/>
                <a:ea typeface="Arial Black"/>
                <a:cs typeface="Arial Black"/>
                <a:sym typeface="Arial Black"/>
              </a:defRPr>
            </a:lvl1pPr>
          </a:lstStyle>
          <a:p>
            <a:r>
              <a:t>###</a:t>
            </a:r>
          </a:p>
        </p:txBody>
      </p:sp>
      <p:sp>
        <p:nvSpPr>
          <p:cNvPr id="163" name="Shape 163"/>
          <p:cNvSpPr>
            <a:spLocks noGrp="1"/>
          </p:cNvSpPr>
          <p:nvPr>
            <p:ph type="body" sz="quarter" idx="13"/>
          </p:nvPr>
        </p:nvSpPr>
        <p:spPr>
          <a:xfrm>
            <a:off x="1329894" y="1676399"/>
            <a:ext cx="3671888" cy="706440"/>
          </a:xfrm>
          <a:prstGeom prst="rect">
            <a:avLst/>
          </a:prstGeom>
        </p:spPr>
        <p:txBody>
          <a:bodyPr/>
          <a:lstStyle/>
          <a:p>
            <a:pPr marL="0" indent="0" algn="ctr">
              <a:buSzTx/>
              <a:buFontTx/>
              <a:buNone/>
              <a:defRPr>
                <a:solidFill>
                  <a:srgbClr val="002060"/>
                </a:solidFill>
              </a:defRPr>
            </a:pPr>
            <a:endParaRPr/>
          </a:p>
        </p:txBody>
      </p:sp>
      <p:sp>
        <p:nvSpPr>
          <p:cNvPr id="164" name="Shape 164"/>
          <p:cNvSpPr>
            <a:spLocks noGrp="1"/>
          </p:cNvSpPr>
          <p:nvPr>
            <p:ph type="body" sz="quarter" idx="14"/>
          </p:nvPr>
        </p:nvSpPr>
        <p:spPr>
          <a:xfrm>
            <a:off x="7799676" y="637019"/>
            <a:ext cx="3061999" cy="915122"/>
          </a:xfrm>
          <a:prstGeom prst="rect">
            <a:avLst/>
          </a:prstGeom>
        </p:spPr>
        <p:txBody>
          <a:bodyPr/>
          <a:lstStyle/>
          <a:p>
            <a:pPr marL="0" indent="0" algn="ctr" defTabSz="640079">
              <a:spcBef>
                <a:spcPts val="700"/>
              </a:spcBef>
              <a:buSzTx/>
              <a:buFontTx/>
              <a:buNone/>
              <a:defRPr sz="4620">
                <a:solidFill>
                  <a:srgbClr val="002060"/>
                </a:solidFill>
                <a:latin typeface="Arial Black"/>
                <a:ea typeface="Arial Black"/>
                <a:cs typeface="Arial Black"/>
                <a:sym typeface="Arial Black"/>
              </a:defRPr>
            </a:pPr>
            <a:endParaRPr/>
          </a:p>
        </p:txBody>
      </p:sp>
      <p:sp>
        <p:nvSpPr>
          <p:cNvPr id="165" name="Shape 165"/>
          <p:cNvSpPr>
            <a:spLocks noGrp="1"/>
          </p:cNvSpPr>
          <p:nvPr>
            <p:ph type="body" sz="quarter" idx="15"/>
          </p:nvPr>
        </p:nvSpPr>
        <p:spPr>
          <a:xfrm>
            <a:off x="7716838" y="1676399"/>
            <a:ext cx="3144838" cy="706440"/>
          </a:xfrm>
          <a:prstGeom prst="rect">
            <a:avLst/>
          </a:prstGeom>
        </p:spPr>
        <p:txBody>
          <a:bodyPr/>
          <a:lstStyle/>
          <a:p>
            <a:pPr marL="0" indent="0" algn="ctr">
              <a:buSzTx/>
              <a:buFontTx/>
              <a:buNone/>
              <a:defRPr>
                <a:solidFill>
                  <a:srgbClr val="002060"/>
                </a:solidFill>
              </a:defRPr>
            </a:pPr>
            <a:endParaRPr/>
          </a:p>
        </p:txBody>
      </p:sp>
      <p:sp>
        <p:nvSpPr>
          <p:cNvPr id="166" name="Shape 166"/>
          <p:cNvSpPr>
            <a:spLocks noGrp="1"/>
          </p:cNvSpPr>
          <p:nvPr>
            <p:ph type="body" sz="quarter" idx="16"/>
          </p:nvPr>
        </p:nvSpPr>
        <p:spPr>
          <a:xfrm>
            <a:off x="1329894" y="4226371"/>
            <a:ext cx="3837421" cy="1038947"/>
          </a:xfrm>
          <a:prstGeom prst="rect">
            <a:avLst/>
          </a:prstGeom>
        </p:spPr>
        <p:txBody>
          <a:bodyPr/>
          <a:lstStyle/>
          <a:p>
            <a:pPr marL="0" indent="0" algn="ctr" defTabSz="731520">
              <a:spcBef>
                <a:spcPts val="800"/>
              </a:spcBef>
              <a:buSzTx/>
              <a:buFontTx/>
              <a:buNone/>
              <a:defRPr sz="5280">
                <a:solidFill>
                  <a:srgbClr val="002060"/>
                </a:solidFill>
                <a:latin typeface="Arial Black"/>
                <a:ea typeface="Arial Black"/>
                <a:cs typeface="Arial Black"/>
                <a:sym typeface="Arial Black"/>
              </a:defRPr>
            </a:pPr>
            <a:endParaRPr/>
          </a:p>
        </p:txBody>
      </p:sp>
      <p:sp>
        <p:nvSpPr>
          <p:cNvPr id="167" name="Shape 167"/>
          <p:cNvSpPr>
            <a:spLocks noGrp="1"/>
          </p:cNvSpPr>
          <p:nvPr>
            <p:ph type="body" sz="quarter" idx="17"/>
          </p:nvPr>
        </p:nvSpPr>
        <p:spPr>
          <a:xfrm>
            <a:off x="7543295" y="4233155"/>
            <a:ext cx="4378326" cy="1032162"/>
          </a:xfrm>
          <a:prstGeom prst="rect">
            <a:avLst/>
          </a:prstGeom>
        </p:spPr>
        <p:txBody>
          <a:bodyPr/>
          <a:lstStyle/>
          <a:p>
            <a:pPr marL="0" indent="0" algn="ctr" defTabSz="731520">
              <a:spcBef>
                <a:spcPts val="800"/>
              </a:spcBef>
              <a:buSzTx/>
              <a:buFontTx/>
              <a:buNone/>
              <a:defRPr sz="5280">
                <a:solidFill>
                  <a:srgbClr val="002060"/>
                </a:solidFill>
                <a:latin typeface="Arial Black"/>
                <a:ea typeface="Arial Black"/>
                <a:cs typeface="Arial Black"/>
                <a:sym typeface="Arial Black"/>
              </a:defRPr>
            </a:pPr>
            <a:endParaRPr/>
          </a:p>
        </p:txBody>
      </p:sp>
      <p:sp>
        <p:nvSpPr>
          <p:cNvPr id="168" name="Shape 168"/>
          <p:cNvSpPr>
            <a:spLocks noGrp="1"/>
          </p:cNvSpPr>
          <p:nvPr>
            <p:ph type="body" sz="quarter" idx="18"/>
          </p:nvPr>
        </p:nvSpPr>
        <p:spPr>
          <a:xfrm>
            <a:off x="1329893" y="5265316"/>
            <a:ext cx="3836991" cy="650587"/>
          </a:xfrm>
          <a:prstGeom prst="rect">
            <a:avLst/>
          </a:prstGeom>
        </p:spPr>
        <p:txBody>
          <a:bodyPr/>
          <a:lstStyle/>
          <a:p>
            <a:pPr marL="0" indent="0" algn="ctr">
              <a:buSzTx/>
              <a:buFontTx/>
              <a:buNone/>
              <a:defRPr>
                <a:solidFill>
                  <a:srgbClr val="002060"/>
                </a:solidFill>
              </a:defRPr>
            </a:pPr>
            <a:endParaRPr/>
          </a:p>
        </p:txBody>
      </p:sp>
      <p:sp>
        <p:nvSpPr>
          <p:cNvPr id="169" name="Shape 169"/>
          <p:cNvSpPr>
            <a:spLocks noGrp="1"/>
          </p:cNvSpPr>
          <p:nvPr>
            <p:ph type="body" sz="quarter" idx="19"/>
          </p:nvPr>
        </p:nvSpPr>
        <p:spPr>
          <a:xfrm>
            <a:off x="7543800" y="5265737"/>
            <a:ext cx="4378325" cy="650166"/>
          </a:xfrm>
          <a:prstGeom prst="rect">
            <a:avLst/>
          </a:prstGeom>
        </p:spPr>
        <p:txBody>
          <a:bodyPr/>
          <a:lstStyle/>
          <a:p>
            <a:pPr marL="0" indent="0" algn="ctr">
              <a:buSzTx/>
              <a:buFontTx/>
              <a:buNone/>
              <a:defRPr>
                <a:solidFill>
                  <a:srgbClr val="002060"/>
                </a:solidFill>
              </a:defRPr>
            </a:pPr>
            <a:endParaRPr/>
          </a:p>
        </p:txBody>
      </p:sp>
      <p:sp>
        <p:nvSpPr>
          <p:cNvPr id="170" name="Shape 170"/>
          <p:cNvSpPr>
            <a:spLocks noGrp="1"/>
          </p:cNvSpPr>
          <p:nvPr>
            <p:ph type="body" sz="quarter" idx="20"/>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171" name="Shape 171"/>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172"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173" name="Shape 173"/>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Stats Slide 3">
    <p:spTree>
      <p:nvGrpSpPr>
        <p:cNvPr id="1" name=""/>
        <p:cNvGrpSpPr/>
        <p:nvPr/>
      </p:nvGrpSpPr>
      <p:grpSpPr>
        <a:xfrm>
          <a:off x="0" y="0"/>
          <a:ext cx="0" cy="0"/>
          <a:chOff x="0" y="0"/>
          <a:chExt cx="0" cy="0"/>
        </a:xfrm>
      </p:grpSpPr>
      <p:sp>
        <p:nvSpPr>
          <p:cNvPr id="180" name="Shape 180"/>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81" name="Shape 181"/>
          <p:cNvSpPr/>
          <p:nvPr/>
        </p:nvSpPr>
        <p:spPr>
          <a:xfrm>
            <a:off x="0" y="2837319"/>
            <a:ext cx="12192000" cy="934571"/>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182" name="Shape 182"/>
          <p:cNvSpPr>
            <a:spLocks noGrp="1"/>
          </p:cNvSpPr>
          <p:nvPr>
            <p:ph type="title"/>
          </p:nvPr>
        </p:nvSpPr>
        <p:spPr>
          <a:xfrm>
            <a:off x="0" y="2837319"/>
            <a:ext cx="12192000" cy="934572"/>
          </a:xfrm>
          <a:prstGeom prst="rect">
            <a:avLst/>
          </a:prstGeom>
        </p:spPr>
        <p:txBody>
          <a:bodyPr/>
          <a:lstStyle>
            <a:lvl1pPr algn="ctr">
              <a:defRPr sz="4400">
                <a:solidFill>
                  <a:srgbClr val="FFFFFF"/>
                </a:solidFill>
              </a:defRPr>
            </a:lvl1pPr>
          </a:lstStyle>
          <a:p>
            <a:r>
              <a:t>ENTER TEXT HERE</a:t>
            </a:r>
          </a:p>
        </p:txBody>
      </p:sp>
      <p:sp>
        <p:nvSpPr>
          <p:cNvPr id="183" name="Shape 183"/>
          <p:cNvSpPr>
            <a:spLocks noGrp="1"/>
          </p:cNvSpPr>
          <p:nvPr>
            <p:ph type="body" sz="quarter" idx="1"/>
          </p:nvPr>
        </p:nvSpPr>
        <p:spPr>
          <a:xfrm>
            <a:off x="3754439" y="637019"/>
            <a:ext cx="4779962" cy="900407"/>
          </a:xfrm>
          <a:prstGeom prst="rect">
            <a:avLst/>
          </a:prstGeom>
        </p:spPr>
        <p:txBody>
          <a:bodyPr/>
          <a:lstStyle>
            <a:lvl1pPr marL="0" indent="0" algn="ctr">
              <a:buSzTx/>
              <a:buFontTx/>
              <a:buNone/>
              <a:defRPr sz="6600">
                <a:solidFill>
                  <a:srgbClr val="002060"/>
                </a:solidFill>
                <a:latin typeface="Arial Black"/>
                <a:ea typeface="Arial Black"/>
                <a:cs typeface="Arial Black"/>
                <a:sym typeface="Arial Black"/>
              </a:defRPr>
            </a:lvl1pPr>
          </a:lstStyle>
          <a:p>
            <a:r>
              <a:t>###</a:t>
            </a:r>
          </a:p>
        </p:txBody>
      </p:sp>
      <p:sp>
        <p:nvSpPr>
          <p:cNvPr id="184" name="Shape 184"/>
          <p:cNvSpPr>
            <a:spLocks noGrp="1"/>
          </p:cNvSpPr>
          <p:nvPr>
            <p:ph type="body" sz="quarter" idx="13"/>
          </p:nvPr>
        </p:nvSpPr>
        <p:spPr>
          <a:xfrm>
            <a:off x="4419458" y="1676400"/>
            <a:ext cx="3671889" cy="706439"/>
          </a:xfrm>
          <a:prstGeom prst="rect">
            <a:avLst/>
          </a:prstGeom>
        </p:spPr>
        <p:txBody>
          <a:bodyPr/>
          <a:lstStyle/>
          <a:p>
            <a:pPr marL="0" indent="0" algn="ctr">
              <a:buSzTx/>
              <a:buFontTx/>
              <a:buNone/>
              <a:defRPr>
                <a:solidFill>
                  <a:srgbClr val="002060"/>
                </a:solidFill>
              </a:defRPr>
            </a:pPr>
            <a:endParaRPr/>
          </a:p>
        </p:txBody>
      </p:sp>
      <p:sp>
        <p:nvSpPr>
          <p:cNvPr id="185" name="Shape 185"/>
          <p:cNvSpPr>
            <a:spLocks noGrp="1"/>
          </p:cNvSpPr>
          <p:nvPr>
            <p:ph type="body" sz="quarter" idx="14"/>
          </p:nvPr>
        </p:nvSpPr>
        <p:spPr>
          <a:xfrm>
            <a:off x="3754439" y="4226371"/>
            <a:ext cx="4779962" cy="830699"/>
          </a:xfrm>
          <a:prstGeom prst="rect">
            <a:avLst/>
          </a:prstGeom>
        </p:spPr>
        <p:txBody>
          <a:bodyPr/>
          <a:lstStyle/>
          <a:p>
            <a:pPr marL="0" indent="0" algn="ctr" defTabSz="566927">
              <a:spcBef>
                <a:spcPts val="600"/>
              </a:spcBef>
              <a:buSzTx/>
              <a:buFontTx/>
              <a:buNone/>
              <a:defRPr sz="4092">
                <a:solidFill>
                  <a:srgbClr val="002060"/>
                </a:solidFill>
                <a:latin typeface="Arial Black"/>
                <a:ea typeface="Arial Black"/>
                <a:cs typeface="Arial Black"/>
                <a:sym typeface="Arial Black"/>
              </a:defRPr>
            </a:pPr>
            <a:endParaRPr/>
          </a:p>
        </p:txBody>
      </p:sp>
      <p:sp>
        <p:nvSpPr>
          <p:cNvPr id="186" name="Shape 186"/>
          <p:cNvSpPr>
            <a:spLocks noGrp="1"/>
          </p:cNvSpPr>
          <p:nvPr>
            <p:ph type="body" sz="quarter" idx="15"/>
          </p:nvPr>
        </p:nvSpPr>
        <p:spPr>
          <a:xfrm>
            <a:off x="4419458" y="5196044"/>
            <a:ext cx="3836990" cy="650587"/>
          </a:xfrm>
          <a:prstGeom prst="rect">
            <a:avLst/>
          </a:prstGeom>
        </p:spPr>
        <p:txBody>
          <a:bodyPr/>
          <a:lstStyle/>
          <a:p>
            <a:pPr marL="0" indent="0" algn="ctr">
              <a:buSzTx/>
              <a:buFontTx/>
              <a:buNone/>
              <a:defRPr>
                <a:solidFill>
                  <a:srgbClr val="002060"/>
                </a:solidFill>
              </a:defRPr>
            </a:pPr>
            <a:endParaRPr/>
          </a:p>
        </p:txBody>
      </p:sp>
      <p:sp>
        <p:nvSpPr>
          <p:cNvPr id="187" name="Shape 187"/>
          <p:cNvSpPr>
            <a:spLocks noGrp="1"/>
          </p:cNvSpPr>
          <p:nvPr>
            <p:ph type="body" sz="quarter" idx="16"/>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188" name="Shape 188"/>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189"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190" name="Shape 190"/>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hart Slide">
    <p:spTree>
      <p:nvGrpSpPr>
        <p:cNvPr id="1" name=""/>
        <p:cNvGrpSpPr/>
        <p:nvPr/>
      </p:nvGrpSpPr>
      <p:grpSpPr>
        <a:xfrm>
          <a:off x="0" y="0"/>
          <a:ext cx="0" cy="0"/>
          <a:chOff x="0" y="0"/>
          <a:chExt cx="0" cy="0"/>
        </a:xfrm>
      </p:grpSpPr>
      <p:sp>
        <p:nvSpPr>
          <p:cNvPr id="197" name="Shape 197"/>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98" name="Shape 198"/>
          <p:cNvSpPr>
            <a:spLocks noGrp="1"/>
          </p:cNvSpPr>
          <p:nvPr>
            <p:ph type="body" sz="half" idx="1"/>
          </p:nvPr>
        </p:nvSpPr>
        <p:spPr>
          <a:xfrm>
            <a:off x="838200" y="1745541"/>
            <a:ext cx="4865688" cy="3970339"/>
          </a:xfrm>
          <a:prstGeom prst="rect">
            <a:avLst/>
          </a:prstGeom>
        </p:spPr>
        <p:txBody>
          <a:bodyPr/>
          <a:lstStyle/>
          <a:p>
            <a:r>
              <a:t>Edit Master text styles</a:t>
            </a:r>
          </a:p>
          <a:p>
            <a:pPr lvl="1"/>
            <a:r>
              <a:t>Second level</a:t>
            </a:r>
          </a:p>
          <a:p>
            <a:pPr lvl="2"/>
            <a:r>
              <a:t>Third level</a:t>
            </a:r>
          </a:p>
          <a:p>
            <a:pPr lvl="3"/>
            <a:r>
              <a:t>Fourth level</a:t>
            </a:r>
          </a:p>
          <a:p>
            <a:pPr lvl="4"/>
            <a:r>
              <a:t>Fifth level</a:t>
            </a:r>
          </a:p>
        </p:txBody>
      </p:sp>
      <p:sp>
        <p:nvSpPr>
          <p:cNvPr id="199" name="Shape 199"/>
          <p:cNvSpPr>
            <a:spLocks noGrp="1"/>
          </p:cNvSpPr>
          <p:nvPr>
            <p:ph type="title"/>
          </p:nvPr>
        </p:nvSpPr>
        <p:spPr>
          <a:xfrm>
            <a:off x="838200" y="375528"/>
            <a:ext cx="10515600" cy="1325564"/>
          </a:xfrm>
          <a:prstGeom prst="rect">
            <a:avLst/>
          </a:prstGeom>
        </p:spPr>
        <p:txBody>
          <a:bodyPr/>
          <a:lstStyle>
            <a:lvl1pPr>
              <a:defRPr sz="4400">
                <a:solidFill>
                  <a:srgbClr val="002060"/>
                </a:solidFill>
              </a:defRPr>
            </a:lvl1pPr>
          </a:lstStyle>
          <a:p>
            <a:r>
              <a:t>Click to edit Master title style</a:t>
            </a:r>
          </a:p>
        </p:txBody>
      </p:sp>
      <p:sp>
        <p:nvSpPr>
          <p:cNvPr id="200" name="Shape 200"/>
          <p:cNvSpPr>
            <a:spLocks noGrp="1"/>
          </p:cNvSpPr>
          <p:nvPr>
            <p:ph type="body" sz="quarter" idx="13"/>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201" name="Shape 201"/>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202"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203" name="Shape 203"/>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10" name="Shape 210"/>
          <p:cNvSpPr>
            <a:spLocks noGrp="1"/>
          </p:cNvSpPr>
          <p:nvPr>
            <p:ph type="title"/>
          </p:nvPr>
        </p:nvSpPr>
        <p:spPr>
          <a:xfrm>
            <a:off x="677335" y="609600"/>
            <a:ext cx="8596669" cy="1320800"/>
          </a:xfrm>
          <a:prstGeom prst="rect">
            <a:avLst/>
          </a:prstGeom>
        </p:spPr>
        <p:txBody>
          <a:bodyPr/>
          <a:lstStyle>
            <a:lvl1pPr>
              <a:defRPr sz="4400"/>
            </a:lvl1pPr>
          </a:lstStyle>
          <a:p>
            <a:r>
              <a:t>Click to edit Master title style</a:t>
            </a:r>
          </a:p>
        </p:txBody>
      </p:sp>
      <p:sp>
        <p:nvSpPr>
          <p:cNvPr id="211" name="Shape 2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34" name="Shape 234"/>
          <p:cNvSpPr>
            <a:spLocks noGrp="1"/>
          </p:cNvSpPr>
          <p:nvPr>
            <p:ph type="title"/>
          </p:nvPr>
        </p:nvSpPr>
        <p:spPr>
          <a:prstGeom prst="rect">
            <a:avLst/>
          </a:prstGeom>
        </p:spPr>
        <p:txBody>
          <a:bodyPr/>
          <a:lstStyle>
            <a:lvl1pPr>
              <a:defRPr sz="4400"/>
            </a:lvl1pPr>
          </a:lstStyle>
          <a:p>
            <a:r>
              <a:t>Click to edit Master title style</a:t>
            </a:r>
          </a:p>
        </p:txBody>
      </p:sp>
      <p:sp>
        <p:nvSpPr>
          <p:cNvPr id="235" name="Shape 235"/>
          <p:cNvSpPr>
            <a:spLocks noGrp="1"/>
          </p:cNvSpPr>
          <p:nvPr>
            <p:ph type="body" sz="quarter" idx="1"/>
          </p:nvPr>
        </p:nvSpPr>
        <p:spPr>
          <a:xfrm>
            <a:off x="677335" y="2160589"/>
            <a:ext cx="4184035" cy="3880773"/>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36" name="Shape 23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Click to edit Master title style</a:t>
            </a:r>
          </a:p>
        </p:txBody>
      </p:sp>
      <p:sp>
        <p:nvSpPr>
          <p:cNvPr id="3" name="Shape 3"/>
          <p:cNvSpPr>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pic>
        <p:nvPicPr>
          <p:cNvPr id="4" name="image8.png"/>
          <p:cNvPicPr>
            <a:picLocks noChangeAspect="1"/>
          </p:cNvPicPr>
          <p:nvPr/>
        </p:nvPicPr>
        <p:blipFill>
          <a:blip r:embed="rId29">
            <a:extLst/>
          </a:blip>
          <a:srcRect r="10"/>
          <a:stretch>
            <a:fillRect/>
          </a:stretch>
        </p:blipFill>
        <p:spPr>
          <a:xfrm>
            <a:off x="10261558" y="4355689"/>
            <a:ext cx="1884363" cy="249739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21600" y="21600"/>
                </a:lnTo>
                <a:lnTo>
                  <a:pt x="16200" y="0"/>
                </a:lnTo>
                <a:lnTo>
                  <a:pt x="5400" y="0"/>
                </a:lnTo>
                <a:close/>
              </a:path>
            </a:pathLst>
          </a:custGeom>
          <a:ln w="12700">
            <a:miter lim="400000"/>
          </a:ln>
          <a:effectLst>
            <a:outerShdw blurRad="50800" dist="27940" dir="5400000" rotWithShape="0">
              <a:srgbClr val="000000">
                <a:alpha val="32000"/>
              </a:srgbClr>
            </a:outerShdw>
          </a:effectLst>
        </p:spPr>
      </p:pic>
      <p:sp>
        <p:nvSpPr>
          <p:cNvPr id="5" name="Shape 5"/>
          <p:cNvSpPr>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FF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7" r:id="rId4"/>
    <p:sldLayoutId id="2147483659" r:id="rId5"/>
    <p:sldLayoutId id="2147483660" r:id="rId6"/>
    <p:sldLayoutId id="2147483661" r:id="rId7"/>
    <p:sldLayoutId id="2147483662" r:id="rId8"/>
    <p:sldLayoutId id="2147483665" r:id="rId9"/>
    <p:sldLayoutId id="2147483666" r:id="rId10"/>
    <p:sldLayoutId id="2147483667" r:id="rId11"/>
    <p:sldLayoutId id="2147483668" r:id="rId12"/>
    <p:sldLayoutId id="2147483669" r:id="rId13"/>
    <p:sldLayoutId id="2147483670" r:id="rId14"/>
    <p:sldLayoutId id="2147483671"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Lst>
  <p:transition spd="med"/>
  <p:txStyles>
    <p:titleStyle>
      <a:lvl1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9.xml"/><Relationship Id="rId7"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20.png"/><Relationship Id="rId5" Type="http://schemas.openxmlformats.org/officeDocument/2006/relationships/image" Target="../media/image19.tiff"/><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p:cNvSpPr>
          <p:nvPr>
            <p:ph type="subTitle" sz="quarter" idx="1"/>
          </p:nvPr>
        </p:nvSpPr>
        <p:spPr>
          <a:xfrm>
            <a:off x="3352800" y="1452563"/>
            <a:ext cx="6923088" cy="913266"/>
          </a:xfrm>
          <a:prstGeom prst="rect">
            <a:avLst/>
          </a:prstGeom>
        </p:spPr>
        <p:txBody>
          <a:bodyPr/>
          <a:lstStyle>
            <a:lvl1pPr>
              <a:lnSpc>
                <a:spcPct val="72000"/>
              </a:lnSpc>
              <a:defRPr sz="4100"/>
            </a:lvl1pPr>
          </a:lstStyle>
          <a:p>
            <a:r>
              <a:rPr dirty="0"/>
              <a:t>Online Stewards Orientation	</a:t>
            </a:r>
          </a:p>
        </p:txBody>
      </p:sp>
      <p:sp>
        <p:nvSpPr>
          <p:cNvPr id="615" name="Shape 615"/>
          <p:cNvSpPr>
            <a:spLocks noGrp="1"/>
          </p:cNvSpPr>
          <p:nvPr>
            <p:ph type="body" idx="13"/>
          </p:nvPr>
        </p:nvSpPr>
        <p:spPr>
          <a:xfrm>
            <a:off x="3384424" y="2176273"/>
            <a:ext cx="6923088" cy="1997867"/>
          </a:xfrm>
          <a:prstGeom prst="rect">
            <a:avLst/>
          </a:prstGeom>
          <a:extLst>
            <a:ext uri="{C572A759-6A51-4108-AA02-DFA0A04FC94B}">
              <ma14:wrappingTextBoxFlag xmlns="" xmlns:ma14="http://schemas.microsoft.com/office/mac/drawingml/2011/main" val="1"/>
            </a:ext>
          </a:extLst>
        </p:spPr>
        <p:txBody>
          <a:bodyPr>
            <a:normAutofit/>
          </a:bodyPr>
          <a:lstStyle/>
          <a:p>
            <a:pPr marL="0" indent="0" algn="ctr" defTabSz="868680">
              <a:lnSpc>
                <a:spcPct val="72000"/>
              </a:lnSpc>
              <a:spcBef>
                <a:spcPts val="900"/>
              </a:spcBef>
              <a:buSzTx/>
              <a:buFontTx/>
              <a:buNone/>
              <a:defRPr sz="1615" b="1">
                <a:solidFill>
                  <a:schemeClr val="accent4"/>
                </a:solidFill>
                <a:effectLst>
                  <a:outerShdw blurRad="36195" dist="36195" dir="2700000" rotWithShape="0">
                    <a:srgbClr val="000000">
                      <a:alpha val="43137"/>
                    </a:srgbClr>
                  </a:outerShdw>
                </a:effectLst>
              </a:defRPr>
            </a:pPr>
            <a:r>
              <a:rPr sz="1800" dirty="0">
                <a:solidFill>
                  <a:srgbClr val="002060"/>
                </a:solidFill>
              </a:rPr>
              <a:t>The class will begin at 10 AM EST</a:t>
            </a:r>
            <a:endParaRPr sz="1600" dirty="0">
              <a:solidFill>
                <a:srgbClr val="002060"/>
              </a:solidFill>
            </a:endParaRPr>
          </a:p>
          <a:p>
            <a:pPr marL="0" indent="0" algn="ctr" defTabSz="868680">
              <a:lnSpc>
                <a:spcPct val="72000"/>
              </a:lnSpc>
              <a:spcBef>
                <a:spcPts val="900"/>
              </a:spcBef>
              <a:buSzTx/>
              <a:buFontTx/>
              <a:buNone/>
              <a:defRPr sz="1615" b="1">
                <a:solidFill>
                  <a:schemeClr val="accent4"/>
                </a:solidFill>
                <a:effectLst>
                  <a:outerShdw blurRad="36195" dist="36195" dir="2700000" rotWithShape="0">
                    <a:srgbClr val="000000">
                      <a:alpha val="43137"/>
                    </a:srgbClr>
                  </a:outerShdw>
                </a:effectLst>
              </a:defRPr>
            </a:pPr>
            <a:r>
              <a:rPr sz="1400" dirty="0">
                <a:solidFill>
                  <a:srgbClr val="002060"/>
                </a:solidFill>
              </a:rPr>
              <a:t>(9 AM CST/ 7 AM PT). </a:t>
            </a:r>
          </a:p>
          <a:p>
            <a:pPr marL="0" indent="0" algn="ctr" defTabSz="868680">
              <a:lnSpc>
                <a:spcPct val="72000"/>
              </a:lnSpc>
              <a:spcBef>
                <a:spcPts val="900"/>
              </a:spcBef>
              <a:buSzTx/>
              <a:buFontTx/>
              <a:buNone/>
              <a:defRPr sz="3420" b="1" i="1">
                <a:solidFill>
                  <a:schemeClr val="accent4"/>
                </a:solidFill>
                <a:effectLst>
                  <a:outerShdw blurRad="36195" dist="36195" dir="2700000" rotWithShape="0">
                    <a:srgbClr val="000000">
                      <a:alpha val="43137"/>
                    </a:srgbClr>
                  </a:outerShdw>
                </a:effectLst>
              </a:defRPr>
            </a:pPr>
            <a:endParaRPr sz="1520" dirty="0"/>
          </a:p>
          <a:p>
            <a:pPr marL="0" indent="0" algn="ctr" defTabSz="868680">
              <a:lnSpc>
                <a:spcPct val="72000"/>
              </a:lnSpc>
              <a:spcBef>
                <a:spcPts val="900"/>
              </a:spcBef>
              <a:buSzTx/>
              <a:buFontTx/>
              <a:buNone/>
              <a:defRPr sz="1520" b="1" i="1">
                <a:solidFill>
                  <a:srgbClr val="002060"/>
                </a:solidFill>
              </a:defRPr>
            </a:pPr>
            <a:r>
              <a:rPr dirty="0"/>
              <a:t>If you encounter technical issues with the audio or internet connection,</a:t>
            </a:r>
          </a:p>
          <a:p>
            <a:pPr marL="0" indent="0" algn="ctr" defTabSz="868680">
              <a:lnSpc>
                <a:spcPct val="72000"/>
              </a:lnSpc>
              <a:spcBef>
                <a:spcPts val="900"/>
              </a:spcBef>
              <a:buSzTx/>
              <a:buFontTx/>
              <a:buNone/>
              <a:defRPr sz="1520" b="1" i="1">
                <a:solidFill>
                  <a:srgbClr val="002060"/>
                </a:solidFill>
              </a:defRPr>
            </a:pPr>
            <a:r>
              <a:rPr dirty="0"/>
              <a:t> please call </a:t>
            </a:r>
            <a:r>
              <a:rPr dirty="0" err="1">
                <a:solidFill>
                  <a:srgbClr val="C00000"/>
                </a:solidFill>
              </a:rPr>
              <a:t>GoToTraining</a:t>
            </a:r>
            <a:r>
              <a:rPr dirty="0">
                <a:solidFill>
                  <a:srgbClr val="C00000"/>
                </a:solidFill>
              </a:rPr>
              <a:t> Support</a:t>
            </a:r>
            <a:r>
              <a:rPr dirty="0"/>
              <a:t>: </a:t>
            </a:r>
          </a:p>
          <a:p>
            <a:pPr marL="0" indent="0" algn="ctr" defTabSz="868680">
              <a:lnSpc>
                <a:spcPct val="72000"/>
              </a:lnSpc>
              <a:spcBef>
                <a:spcPts val="900"/>
              </a:spcBef>
              <a:buSzTx/>
              <a:buFontTx/>
              <a:buNone/>
              <a:defRPr sz="1520" b="1" i="1">
                <a:solidFill>
                  <a:srgbClr val="002060"/>
                </a:solidFill>
              </a:defRPr>
            </a:pPr>
            <a:r>
              <a:rPr dirty="0"/>
              <a:t>855-352-9002. </a:t>
            </a:r>
            <a:endParaRPr lang="en-US" dirty="0"/>
          </a:p>
          <a:p>
            <a:pPr marL="0" indent="0" algn="ctr" defTabSz="868680">
              <a:lnSpc>
                <a:spcPct val="72000"/>
              </a:lnSpc>
              <a:spcBef>
                <a:spcPts val="900"/>
              </a:spcBef>
              <a:buSzTx/>
              <a:buFontTx/>
              <a:buNone/>
              <a:defRPr sz="1520" b="1" i="1">
                <a:solidFill>
                  <a:srgbClr val="002060"/>
                </a:solidFill>
              </a:defRPr>
            </a:pPr>
            <a:endParaRPr lang="en-US" dirty="0"/>
          </a:p>
          <a:p>
            <a:pPr marL="0" indent="0" algn="ctr" defTabSz="868680">
              <a:lnSpc>
                <a:spcPct val="72000"/>
              </a:lnSpc>
              <a:spcBef>
                <a:spcPts val="900"/>
              </a:spcBef>
              <a:buSzTx/>
              <a:buFontTx/>
              <a:buNone/>
              <a:defRPr sz="1520" b="1" i="1">
                <a:solidFill>
                  <a:srgbClr val="002060"/>
                </a:solidFill>
              </a:defRPr>
            </a:pPr>
            <a:endParaRPr dirty="0"/>
          </a:p>
        </p:txBody>
      </p:sp>
      <p:sp>
        <p:nvSpPr>
          <p:cNvPr id="2" name="TextBox 1">
            <a:extLst>
              <a:ext uri="{FF2B5EF4-FFF2-40B4-BE49-F238E27FC236}">
                <a16:creationId xmlns:a16="http://schemas.microsoft.com/office/drawing/2014/main" id="{111D0EBA-1D76-4BC0-9B75-22A364C44067}"/>
              </a:ext>
            </a:extLst>
          </p:cNvPr>
          <p:cNvSpPr txBox="1"/>
          <p:nvPr/>
        </p:nvSpPr>
        <p:spPr>
          <a:xfrm>
            <a:off x="3031958" y="4331369"/>
            <a:ext cx="7628021"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b="1" u="sng" dirty="0">
                <a:solidFill>
                  <a:srgbClr val="FF0000"/>
                </a:solidFill>
              </a:rPr>
              <a:t>WE WILL BEGIN MOMENTARILY. </a:t>
            </a:r>
          </a:p>
          <a:p>
            <a:pPr marL="0" marR="0" indent="0" algn="ctr" defTabSz="914400" rtl="0" fontAlgn="auto" latinLnBrk="0" hangingPunct="0">
              <a:lnSpc>
                <a:spcPct val="100000"/>
              </a:lnSpc>
              <a:spcBef>
                <a:spcPts val="0"/>
              </a:spcBef>
              <a:spcAft>
                <a:spcPts val="0"/>
              </a:spcAft>
              <a:buClrTx/>
              <a:buSzTx/>
              <a:buFontTx/>
              <a:buNone/>
              <a:tabLst/>
            </a:pPr>
            <a:r>
              <a:rPr lang="en-US" b="1" u="sng" dirty="0">
                <a:solidFill>
                  <a:srgbClr val="FF0000"/>
                </a:solidFill>
              </a:rPr>
              <a:t>WE WANT TO GIVE A FEW EXTRA MOMENTS FOR PEOPLE WHO MAY BE HAVING TECHNICAL DIFFICULTIES TO JOIN. </a:t>
            </a:r>
          </a:p>
          <a:p>
            <a:pPr marL="0" marR="0" indent="0" algn="ctr" defTabSz="914400" rtl="0" fontAlgn="auto" latinLnBrk="0" hangingPunct="0">
              <a:lnSpc>
                <a:spcPct val="100000"/>
              </a:lnSpc>
              <a:spcBef>
                <a:spcPts val="0"/>
              </a:spcBef>
              <a:spcAft>
                <a:spcPts val="0"/>
              </a:spcAft>
              <a:buClrTx/>
              <a:buSzTx/>
              <a:buFontTx/>
              <a:buNone/>
              <a:tabLst/>
            </a:pPr>
            <a:r>
              <a:rPr kumimoji="0" lang="en-US" sz="1800" b="1" i="0" u="sng" strike="noStrike" cap="none" spc="0" normalizeH="0" baseline="0" dirty="0">
                <a:ln>
                  <a:noFill/>
                </a:ln>
                <a:solidFill>
                  <a:srgbClr val="FF0000"/>
                </a:solidFill>
                <a:effectLst/>
                <a:uFillTx/>
                <a:latin typeface="+mj-lt"/>
                <a:ea typeface="+mj-ea"/>
                <a:cs typeface="+mj-cs"/>
                <a:sym typeface="Calibri"/>
              </a:rPr>
              <a:t> </a:t>
            </a:r>
          </a:p>
          <a:p>
            <a:pPr marL="0" marR="0" indent="0" algn="ctr" defTabSz="914400" rtl="0" fontAlgn="auto" latinLnBrk="0" hangingPunct="0">
              <a:lnSpc>
                <a:spcPct val="100000"/>
              </a:lnSpc>
              <a:spcBef>
                <a:spcPts val="0"/>
              </a:spcBef>
              <a:spcAft>
                <a:spcPts val="0"/>
              </a:spcAft>
              <a:buClrTx/>
              <a:buSzTx/>
              <a:buFontTx/>
              <a:buNone/>
              <a:tabLst/>
            </a:pPr>
            <a:r>
              <a:rPr lang="en-US" b="1" u="sng" dirty="0">
                <a:solidFill>
                  <a:srgbClr val="FF0000"/>
                </a:solidFill>
              </a:rPr>
              <a:t>THANK YOU</a:t>
            </a:r>
            <a:endParaRPr kumimoji="0" lang="en-US" sz="1800" b="1" i="0" u="sng" strike="noStrike" cap="none" spc="0" normalizeH="0" baseline="0" dirty="0">
              <a:ln>
                <a:noFill/>
              </a:ln>
              <a:solidFill>
                <a:srgbClr val="FF0000"/>
              </a:solidFill>
              <a:effectLst/>
              <a:uFillTx/>
              <a:sym typeface="Calibri"/>
            </a:endParaRPr>
          </a:p>
        </p:txBody>
      </p:sp>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Shape 744"/>
          <p:cNvSpPr>
            <a:spLocks noGrp="1"/>
          </p:cNvSpPr>
          <p:nvPr>
            <p:ph type="title"/>
          </p:nvPr>
        </p:nvSpPr>
        <p:spPr>
          <a:xfrm>
            <a:off x="533400" y="342900"/>
            <a:ext cx="11353800" cy="935038"/>
          </a:xfrm>
          <a:prstGeom prst="rect">
            <a:avLst/>
          </a:prstGeom>
        </p:spPr>
        <p:txBody>
          <a:bodyPr/>
          <a:lstStyle>
            <a:lvl1pPr algn="ctr"/>
          </a:lstStyle>
          <a:p>
            <a:r>
              <a:rPr dirty="0"/>
              <a:t>AFGE </a:t>
            </a:r>
            <a:r>
              <a:rPr lang="en-US" dirty="0"/>
              <a:t>Locals’</a:t>
            </a:r>
            <a:r>
              <a:rPr dirty="0"/>
              <a:t> Structure</a:t>
            </a:r>
          </a:p>
        </p:txBody>
      </p:sp>
      <p:grpSp>
        <p:nvGrpSpPr>
          <p:cNvPr id="764" name="Group 764"/>
          <p:cNvGrpSpPr/>
          <p:nvPr/>
        </p:nvGrpSpPr>
        <p:grpSpPr>
          <a:xfrm>
            <a:off x="2583872" y="1277936"/>
            <a:ext cx="8305801" cy="4674708"/>
            <a:chOff x="0" y="0"/>
            <a:chExt cx="8305800" cy="4674706"/>
          </a:xfrm>
        </p:grpSpPr>
        <p:grpSp>
          <p:nvGrpSpPr>
            <p:cNvPr id="760" name="Group 760"/>
            <p:cNvGrpSpPr/>
            <p:nvPr/>
          </p:nvGrpSpPr>
          <p:grpSpPr>
            <a:xfrm>
              <a:off x="0" y="-1"/>
              <a:ext cx="8305800" cy="4674708"/>
              <a:chOff x="0" y="0"/>
              <a:chExt cx="8305800" cy="4674706"/>
            </a:xfrm>
          </p:grpSpPr>
          <p:grpSp>
            <p:nvGrpSpPr>
              <p:cNvPr id="748" name="Group 748"/>
              <p:cNvGrpSpPr/>
              <p:nvPr/>
            </p:nvGrpSpPr>
            <p:grpSpPr>
              <a:xfrm>
                <a:off x="1238583" y="2556286"/>
                <a:ext cx="5901491" cy="1702787"/>
                <a:chOff x="0" y="0"/>
                <a:chExt cx="5901490" cy="1702785"/>
              </a:xfrm>
            </p:grpSpPr>
            <p:sp>
              <p:nvSpPr>
                <p:cNvPr id="746" name="Shape 746"/>
                <p:cNvSpPr/>
                <p:nvPr/>
              </p:nvSpPr>
              <p:spPr>
                <a:xfrm>
                  <a:off x="-1" y="0"/>
                  <a:ext cx="5901492" cy="1702786"/>
                </a:xfrm>
                <a:prstGeom prst="ellipse">
                  <a:avLst/>
                </a:prstGeom>
                <a:solidFill>
                  <a:srgbClr val="FF000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747" name="Shape 747"/>
                <p:cNvSpPr/>
                <p:nvPr/>
              </p:nvSpPr>
              <p:spPr>
                <a:xfrm>
                  <a:off x="864252" y="493990"/>
                  <a:ext cx="4172986" cy="7148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4400">
                      <a:solidFill>
                        <a:srgbClr val="FFFFFF"/>
                      </a:solidFill>
                    </a:defRPr>
                  </a:lvl1pPr>
                </a:lstStyle>
                <a:p>
                  <a:r>
                    <a:t>MEMBERS</a:t>
                  </a:r>
                </a:p>
              </p:txBody>
            </p:sp>
          </p:grpSp>
          <p:grpSp>
            <p:nvGrpSpPr>
              <p:cNvPr id="751" name="Group 751"/>
              <p:cNvGrpSpPr/>
              <p:nvPr/>
            </p:nvGrpSpPr>
            <p:grpSpPr>
              <a:xfrm>
                <a:off x="4259850" y="832887"/>
                <a:ext cx="2679797" cy="473505"/>
                <a:chOff x="0" y="0"/>
                <a:chExt cx="2679796" cy="473503"/>
              </a:xfrm>
            </p:grpSpPr>
            <p:sp>
              <p:nvSpPr>
                <p:cNvPr id="749" name="Shape 749"/>
                <p:cNvSpPr/>
                <p:nvPr/>
              </p:nvSpPr>
              <p:spPr>
                <a:xfrm>
                  <a:off x="0" y="57961"/>
                  <a:ext cx="2679797" cy="357583"/>
                </a:xfrm>
                <a:prstGeom prst="rect">
                  <a:avLst/>
                </a:prstGeom>
                <a:solidFill>
                  <a:srgbClr val="44546A"/>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750" name="Shape 750"/>
                <p:cNvSpPr/>
                <p:nvPr/>
              </p:nvSpPr>
              <p:spPr>
                <a:xfrm>
                  <a:off x="0" y="0"/>
                  <a:ext cx="2679797" cy="4735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2800">
                      <a:solidFill>
                        <a:srgbClr val="FFFF00"/>
                      </a:solidFill>
                      <a:effectLst>
                        <a:outerShdw blurRad="38100" dist="38100" dir="2700000" rotWithShape="0">
                          <a:srgbClr val="000000">
                            <a:alpha val="43137"/>
                          </a:srgbClr>
                        </a:outerShdw>
                      </a:effectLst>
                    </a:defRPr>
                  </a:lvl1pPr>
                </a:lstStyle>
                <a:p>
                  <a:r>
                    <a:t>Local President</a:t>
                  </a:r>
                </a:p>
              </p:txBody>
            </p:sp>
          </p:grpSp>
          <p:grpSp>
            <p:nvGrpSpPr>
              <p:cNvPr id="754" name="Group 754"/>
              <p:cNvGrpSpPr/>
              <p:nvPr/>
            </p:nvGrpSpPr>
            <p:grpSpPr>
              <a:xfrm>
                <a:off x="4259850" y="1347733"/>
                <a:ext cx="2679797" cy="473505"/>
                <a:chOff x="0" y="0"/>
                <a:chExt cx="2679796" cy="473503"/>
              </a:xfrm>
            </p:grpSpPr>
            <p:sp>
              <p:nvSpPr>
                <p:cNvPr id="752" name="Shape 752"/>
                <p:cNvSpPr/>
                <p:nvPr/>
              </p:nvSpPr>
              <p:spPr>
                <a:xfrm>
                  <a:off x="0" y="84126"/>
                  <a:ext cx="2679797" cy="305253"/>
                </a:xfrm>
                <a:prstGeom prst="rect">
                  <a:avLst/>
                </a:prstGeom>
                <a:solidFill>
                  <a:srgbClr val="44546A"/>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753" name="Shape 753"/>
                <p:cNvSpPr/>
                <p:nvPr/>
              </p:nvSpPr>
              <p:spPr>
                <a:xfrm>
                  <a:off x="0" y="0"/>
                  <a:ext cx="2679797" cy="4735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p>
                  <a:pPr algn="ctr" defTabSz="257815">
                    <a:defRPr sz="2400">
                      <a:solidFill>
                        <a:srgbClr val="FFFF00"/>
                      </a:solidFill>
                      <a:effectLst>
                        <a:outerShdw blurRad="38100" dist="38100" dir="2700000" rotWithShape="0">
                          <a:srgbClr val="000000">
                            <a:alpha val="43137"/>
                          </a:srgbClr>
                        </a:outerShdw>
                      </a:effectLst>
                    </a:defRPr>
                  </a:pPr>
                  <a:r>
                    <a:t> </a:t>
                  </a:r>
                  <a:r>
                    <a:rPr sz="2800"/>
                    <a:t>Executive Board</a:t>
                  </a:r>
                </a:p>
              </p:txBody>
            </p:sp>
          </p:grpSp>
          <p:grpSp>
            <p:nvGrpSpPr>
              <p:cNvPr id="757" name="Group 757"/>
              <p:cNvGrpSpPr/>
              <p:nvPr/>
            </p:nvGrpSpPr>
            <p:grpSpPr>
              <a:xfrm>
                <a:off x="4259850" y="1777567"/>
                <a:ext cx="2679796" cy="473505"/>
                <a:chOff x="0" y="0"/>
                <a:chExt cx="2679794" cy="473503"/>
              </a:xfrm>
            </p:grpSpPr>
            <p:sp>
              <p:nvSpPr>
                <p:cNvPr id="755" name="Shape 755"/>
                <p:cNvSpPr/>
                <p:nvPr/>
              </p:nvSpPr>
              <p:spPr>
                <a:xfrm>
                  <a:off x="0" y="84126"/>
                  <a:ext cx="2679795" cy="305253"/>
                </a:xfrm>
                <a:prstGeom prst="rect">
                  <a:avLst/>
                </a:prstGeom>
                <a:solidFill>
                  <a:srgbClr val="44546A"/>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756" name="Shape 756"/>
                <p:cNvSpPr/>
                <p:nvPr/>
              </p:nvSpPr>
              <p:spPr>
                <a:xfrm>
                  <a:off x="0" y="0"/>
                  <a:ext cx="2679795" cy="4735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2800">
                      <a:solidFill>
                        <a:srgbClr val="FFFF00"/>
                      </a:solidFill>
                      <a:effectLst>
                        <a:outerShdw blurRad="38100" dist="38100" dir="2700000" rotWithShape="0">
                          <a:srgbClr val="000000">
                            <a:alpha val="43137"/>
                          </a:srgbClr>
                        </a:outerShdw>
                      </a:effectLst>
                    </a:defRPr>
                  </a:lvl1pPr>
                </a:lstStyle>
                <a:p>
                  <a:r>
                    <a:t>Stewards</a:t>
                  </a:r>
                </a:p>
              </p:txBody>
            </p:sp>
          </p:grpSp>
          <p:sp>
            <p:nvSpPr>
              <p:cNvPr id="758" name="Shape 758"/>
              <p:cNvSpPr/>
              <p:nvPr/>
            </p:nvSpPr>
            <p:spPr>
              <a:xfrm>
                <a:off x="0" y="-1"/>
                <a:ext cx="8305800" cy="4674708"/>
              </a:xfrm>
              <a:prstGeom prst="ellipse">
                <a:avLst/>
              </a:prstGeom>
              <a:noFill/>
              <a:ln w="12700" cap="flat">
                <a:solidFill>
                  <a:srgbClr val="42719B"/>
                </a:solidFill>
                <a:prstDash val="solid"/>
                <a:miter lim="800000"/>
              </a:ln>
              <a:effectLst/>
            </p:spPr>
            <p:txBody>
              <a:bodyPr wrap="square" lIns="45719" tIns="45719" rIns="45719" bIns="45719" numCol="1" anchor="ctr">
                <a:noAutofit/>
              </a:bodyPr>
              <a:lstStyle/>
              <a:p>
                <a:pPr algn="ctr" defTabSz="257815">
                  <a:defRPr sz="1000">
                    <a:solidFill>
                      <a:srgbClr val="FFFFFF"/>
                    </a:solidFill>
                  </a:defRPr>
                </a:pPr>
                <a:endParaRPr/>
              </a:p>
            </p:txBody>
          </p:sp>
          <p:sp>
            <p:nvSpPr>
              <p:cNvPr id="759" name="Shape 759"/>
              <p:cNvSpPr/>
              <p:nvPr/>
            </p:nvSpPr>
            <p:spPr>
              <a:xfrm>
                <a:off x="2842210" y="148120"/>
                <a:ext cx="2621380" cy="5867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defTabSz="257815">
                  <a:defRPr sz="3200" b="1"/>
                </a:pPr>
                <a:r>
                  <a:t>LOCAL UNION</a:t>
                </a:r>
                <a:r>
                  <a:rPr sz="1800" b="0"/>
                  <a:t> </a:t>
                </a:r>
              </a:p>
            </p:txBody>
          </p:sp>
        </p:grpSp>
        <p:grpSp>
          <p:nvGrpSpPr>
            <p:cNvPr id="763" name="Group 763"/>
            <p:cNvGrpSpPr/>
            <p:nvPr/>
          </p:nvGrpSpPr>
          <p:grpSpPr>
            <a:xfrm>
              <a:off x="609599" y="789525"/>
              <a:ext cx="3126658" cy="1517600"/>
              <a:chOff x="0" y="0"/>
              <a:chExt cx="3126656" cy="1517599"/>
            </a:xfrm>
          </p:grpSpPr>
          <p:sp>
            <p:nvSpPr>
              <p:cNvPr id="761" name="Shape 761"/>
              <p:cNvSpPr/>
              <p:nvPr/>
            </p:nvSpPr>
            <p:spPr>
              <a:xfrm>
                <a:off x="0" y="0"/>
                <a:ext cx="3126657" cy="1517600"/>
              </a:xfrm>
              <a:prstGeom prst="diamond">
                <a:avLst/>
              </a:prstGeom>
              <a:solidFill>
                <a:schemeClr val="accent4"/>
              </a:solidFill>
              <a:ln w="12700" cap="flat">
                <a:solidFill>
                  <a:srgbClr val="BA8C00"/>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762" name="Shape 762"/>
              <p:cNvSpPr/>
              <p:nvPr/>
            </p:nvSpPr>
            <p:spPr>
              <a:xfrm>
                <a:off x="781663" y="382879"/>
                <a:ext cx="1563330" cy="751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defTabSz="257815">
                  <a:defRPr sz="2100" b="1"/>
                </a:pPr>
                <a:r>
                  <a:t>Local</a:t>
                </a:r>
                <a:endParaRPr>
                  <a:solidFill>
                    <a:srgbClr val="FFFFFF"/>
                  </a:solidFill>
                </a:endParaRPr>
              </a:p>
              <a:p>
                <a:pPr algn="ctr" defTabSz="257815">
                  <a:defRPr sz="2100" b="1"/>
                </a:pPr>
                <a:r>
                  <a:t>Constitution</a:t>
                </a:r>
              </a:p>
            </p:txBody>
          </p:sp>
        </p:grpSp>
      </p:grpSp>
      <p:sp>
        <p:nvSpPr>
          <p:cNvPr id="2" name="Arrow: Left 1">
            <a:extLst>
              <a:ext uri="{FF2B5EF4-FFF2-40B4-BE49-F238E27FC236}">
                <a16:creationId xmlns:a16="http://schemas.microsoft.com/office/drawing/2014/main" id="{7D7B4573-5C8A-45BA-B4D6-17E0DA317B7E}"/>
              </a:ext>
            </a:extLst>
          </p:cNvPr>
          <p:cNvSpPr/>
          <p:nvPr/>
        </p:nvSpPr>
        <p:spPr>
          <a:xfrm>
            <a:off x="9723948" y="2454004"/>
            <a:ext cx="2029978" cy="1777512"/>
          </a:xfrm>
          <a:prstGeom prst="leftArrow">
            <a:avLst/>
          </a:prstGeom>
          <a:solidFill>
            <a:srgbClr val="FFC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41729332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2" name="Group 782"/>
          <p:cNvGrpSpPr/>
          <p:nvPr/>
        </p:nvGrpSpPr>
        <p:grpSpPr>
          <a:xfrm>
            <a:off x="3855377" y="3744979"/>
            <a:ext cx="4263011" cy="2807503"/>
            <a:chOff x="0" y="0"/>
            <a:chExt cx="4263009" cy="2807502"/>
          </a:xfrm>
        </p:grpSpPr>
        <p:grpSp>
          <p:nvGrpSpPr>
            <p:cNvPr id="770" name="Group 770"/>
            <p:cNvGrpSpPr/>
            <p:nvPr/>
          </p:nvGrpSpPr>
          <p:grpSpPr>
            <a:xfrm>
              <a:off x="736167" y="1631183"/>
              <a:ext cx="2820831" cy="1073957"/>
              <a:chOff x="0" y="0"/>
              <a:chExt cx="2820829" cy="1073955"/>
            </a:xfrm>
          </p:grpSpPr>
          <p:sp>
            <p:nvSpPr>
              <p:cNvPr id="768" name="Shape 768"/>
              <p:cNvSpPr/>
              <p:nvPr/>
            </p:nvSpPr>
            <p:spPr>
              <a:xfrm>
                <a:off x="0" y="0"/>
                <a:ext cx="2820830" cy="1073956"/>
              </a:xfrm>
              <a:prstGeom prst="ellipse">
                <a:avLst/>
              </a:prstGeom>
              <a:solidFill>
                <a:srgbClr val="FF000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769" name="Shape 769"/>
              <p:cNvSpPr/>
              <p:nvPr/>
            </p:nvSpPr>
            <p:spPr>
              <a:xfrm>
                <a:off x="413100" y="370075"/>
                <a:ext cx="1994630" cy="3338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2000">
                    <a:solidFill>
                      <a:srgbClr val="FFFFFF"/>
                    </a:solidFill>
                  </a:defRPr>
                </a:lvl1pPr>
              </a:lstStyle>
              <a:p>
                <a:r>
                  <a:t>MEMBERS</a:t>
                </a:r>
              </a:p>
            </p:txBody>
          </p:sp>
        </p:grpSp>
        <p:grpSp>
          <p:nvGrpSpPr>
            <p:cNvPr id="773" name="Group 773"/>
            <p:cNvGrpSpPr/>
            <p:nvPr/>
          </p:nvGrpSpPr>
          <p:grpSpPr>
            <a:xfrm>
              <a:off x="1214524" y="657017"/>
              <a:ext cx="1712403" cy="245907"/>
              <a:chOff x="0" y="0"/>
              <a:chExt cx="1712401" cy="245905"/>
            </a:xfrm>
          </p:grpSpPr>
          <p:sp>
            <p:nvSpPr>
              <p:cNvPr id="771" name="Shape 771"/>
              <p:cNvSpPr/>
              <p:nvPr/>
            </p:nvSpPr>
            <p:spPr>
              <a:xfrm>
                <a:off x="0" y="0"/>
                <a:ext cx="1712402" cy="245906"/>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772" name="Shape 772"/>
              <p:cNvSpPr/>
              <p:nvPr/>
            </p:nvSpPr>
            <p:spPr>
              <a:xfrm>
                <a:off x="0" y="13201"/>
                <a:ext cx="1712402" cy="2195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r>
                  <a:t>Local President</a:t>
                </a:r>
              </a:p>
            </p:txBody>
          </p:sp>
        </p:grpSp>
        <p:grpSp>
          <p:nvGrpSpPr>
            <p:cNvPr id="776" name="Group 776"/>
            <p:cNvGrpSpPr/>
            <p:nvPr/>
          </p:nvGrpSpPr>
          <p:grpSpPr>
            <a:xfrm>
              <a:off x="1214524" y="961731"/>
              <a:ext cx="1712403" cy="219505"/>
              <a:chOff x="0" y="0"/>
              <a:chExt cx="1712401" cy="219503"/>
            </a:xfrm>
          </p:grpSpPr>
          <p:sp>
            <p:nvSpPr>
              <p:cNvPr id="774" name="Shape 774"/>
              <p:cNvSpPr/>
              <p:nvPr/>
            </p:nvSpPr>
            <p:spPr>
              <a:xfrm>
                <a:off x="0" y="4792"/>
                <a:ext cx="1712402" cy="209921"/>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775" name="Shape 775"/>
              <p:cNvSpPr/>
              <p:nvPr/>
            </p:nvSpPr>
            <p:spPr>
              <a:xfrm>
                <a:off x="0" y="0"/>
                <a:ext cx="1712402" cy="2195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r>
                  <a:t>Local Executive Board</a:t>
                </a:r>
              </a:p>
            </p:txBody>
          </p:sp>
        </p:grpSp>
        <p:grpSp>
          <p:nvGrpSpPr>
            <p:cNvPr id="779" name="Group 779"/>
            <p:cNvGrpSpPr/>
            <p:nvPr/>
          </p:nvGrpSpPr>
          <p:grpSpPr>
            <a:xfrm>
              <a:off x="1214525" y="1294061"/>
              <a:ext cx="1712402" cy="219505"/>
              <a:chOff x="0" y="0"/>
              <a:chExt cx="1712401" cy="219503"/>
            </a:xfrm>
          </p:grpSpPr>
          <p:sp>
            <p:nvSpPr>
              <p:cNvPr id="777" name="Shape 777"/>
              <p:cNvSpPr/>
              <p:nvPr/>
            </p:nvSpPr>
            <p:spPr>
              <a:xfrm>
                <a:off x="0" y="4792"/>
                <a:ext cx="1712402" cy="209921"/>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dirty="0"/>
              </a:p>
            </p:txBody>
          </p:sp>
          <p:sp>
            <p:nvSpPr>
              <p:cNvPr id="778" name="Shape 778"/>
              <p:cNvSpPr/>
              <p:nvPr/>
            </p:nvSpPr>
            <p:spPr>
              <a:xfrm>
                <a:off x="0" y="0"/>
                <a:ext cx="1712402" cy="2195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r>
                  <a:rPr dirty="0"/>
                  <a:t>Stewards</a:t>
                </a:r>
              </a:p>
            </p:txBody>
          </p:sp>
        </p:grpSp>
        <p:sp>
          <p:nvSpPr>
            <p:cNvPr id="780" name="Shape 780"/>
            <p:cNvSpPr/>
            <p:nvPr/>
          </p:nvSpPr>
          <p:spPr>
            <a:xfrm>
              <a:off x="0" y="-1"/>
              <a:ext cx="4263010" cy="2807504"/>
            </a:xfrm>
            <a:prstGeom prst="ellipse">
              <a:avLst/>
            </a:prstGeom>
            <a:noFill/>
            <a:ln w="12700" cap="flat">
              <a:solidFill>
                <a:srgbClr val="42719B"/>
              </a:solidFill>
              <a:prstDash val="solid"/>
              <a:miter lim="800000"/>
            </a:ln>
            <a:effectLst/>
          </p:spPr>
          <p:txBody>
            <a:bodyPr wrap="square" lIns="45719" tIns="45719" rIns="45719" bIns="45719" numCol="1" anchor="ctr">
              <a:noAutofit/>
            </a:bodyPr>
            <a:lstStyle/>
            <a:p>
              <a:pPr algn="ctr" defTabSz="257815">
                <a:defRPr sz="1000">
                  <a:solidFill>
                    <a:srgbClr val="FFFFFF"/>
                  </a:solidFill>
                </a:defRPr>
              </a:pPr>
              <a:endParaRPr/>
            </a:p>
          </p:txBody>
        </p:sp>
        <p:sp>
          <p:nvSpPr>
            <p:cNvPr id="781" name="Shape 781"/>
            <p:cNvSpPr/>
            <p:nvPr/>
          </p:nvSpPr>
          <p:spPr>
            <a:xfrm>
              <a:off x="1416978" y="321126"/>
              <a:ext cx="1301659" cy="3200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defTabSz="257815">
                <a:defRPr sz="1500" b="1"/>
              </a:pPr>
              <a:r>
                <a:t>LOCALS</a:t>
              </a:r>
              <a:r>
                <a:rPr sz="1000" b="0"/>
                <a:t> </a:t>
              </a:r>
            </a:p>
          </p:txBody>
        </p:sp>
      </p:grpSp>
      <p:grpSp>
        <p:nvGrpSpPr>
          <p:cNvPr id="794" name="Group 794"/>
          <p:cNvGrpSpPr/>
          <p:nvPr/>
        </p:nvGrpSpPr>
        <p:grpSpPr>
          <a:xfrm>
            <a:off x="4228659" y="1363127"/>
            <a:ext cx="3735091" cy="2674739"/>
            <a:chOff x="0" y="0"/>
            <a:chExt cx="3601163" cy="2578493"/>
          </a:xfrm>
        </p:grpSpPr>
        <p:grpSp>
          <p:nvGrpSpPr>
            <p:cNvPr id="785" name="Group 785"/>
            <p:cNvGrpSpPr/>
            <p:nvPr/>
          </p:nvGrpSpPr>
          <p:grpSpPr>
            <a:xfrm>
              <a:off x="586022" y="610564"/>
              <a:ext cx="2319493" cy="428183"/>
              <a:chOff x="0" y="0"/>
              <a:chExt cx="2319491" cy="428182"/>
            </a:xfrm>
          </p:grpSpPr>
          <p:sp>
            <p:nvSpPr>
              <p:cNvPr id="783" name="Shape 783"/>
              <p:cNvSpPr/>
              <p:nvPr/>
            </p:nvSpPr>
            <p:spPr>
              <a:xfrm>
                <a:off x="0" y="-1"/>
                <a:ext cx="2319492" cy="428184"/>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784" name="Shape 784"/>
              <p:cNvSpPr/>
              <p:nvPr/>
            </p:nvSpPr>
            <p:spPr>
              <a:xfrm>
                <a:off x="0" y="85288"/>
                <a:ext cx="2319492" cy="2576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500">
                    <a:solidFill>
                      <a:srgbClr val="FFFF00"/>
                    </a:solidFill>
                    <a:effectLst>
                      <a:outerShdw blurRad="38100" dist="38100" dir="2700000" rotWithShape="0">
                        <a:srgbClr val="000000">
                          <a:alpha val="43137"/>
                        </a:srgbClr>
                      </a:outerShdw>
                    </a:effectLst>
                  </a:defRPr>
                </a:lvl1pPr>
              </a:lstStyle>
              <a:p>
                <a:r>
                  <a:rPr dirty="0"/>
                  <a:t>National Vice President</a:t>
                </a:r>
              </a:p>
            </p:txBody>
          </p:sp>
        </p:grpSp>
        <p:grpSp>
          <p:nvGrpSpPr>
            <p:cNvPr id="788" name="Group 788"/>
            <p:cNvGrpSpPr/>
            <p:nvPr/>
          </p:nvGrpSpPr>
          <p:grpSpPr>
            <a:xfrm>
              <a:off x="464112" y="1237291"/>
              <a:ext cx="1197666" cy="479417"/>
              <a:chOff x="0" y="0"/>
              <a:chExt cx="1197664" cy="479415"/>
            </a:xfrm>
          </p:grpSpPr>
          <p:sp>
            <p:nvSpPr>
              <p:cNvPr id="786" name="Shape 786"/>
              <p:cNvSpPr/>
              <p:nvPr/>
            </p:nvSpPr>
            <p:spPr>
              <a:xfrm>
                <a:off x="0" y="0"/>
                <a:ext cx="1197665" cy="479416"/>
              </a:xfrm>
              <a:prstGeom prst="rect">
                <a:avLst/>
              </a:prstGeom>
              <a:solidFill>
                <a:srgbClr val="0070C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787" name="Shape 787"/>
              <p:cNvSpPr/>
              <p:nvPr/>
            </p:nvSpPr>
            <p:spPr>
              <a:xfrm>
                <a:off x="0" y="34705"/>
                <a:ext cx="1197665" cy="4100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300">
                    <a:solidFill>
                      <a:srgbClr val="FFFFFF"/>
                    </a:solidFill>
                  </a:defRPr>
                </a:lvl1pPr>
              </a:lstStyle>
              <a:p>
                <a:r>
                  <a:t>National Representatives</a:t>
                </a:r>
              </a:p>
            </p:txBody>
          </p:sp>
        </p:grpSp>
        <p:grpSp>
          <p:nvGrpSpPr>
            <p:cNvPr id="791" name="Group 791"/>
            <p:cNvGrpSpPr/>
            <p:nvPr/>
          </p:nvGrpSpPr>
          <p:grpSpPr>
            <a:xfrm>
              <a:off x="2066096" y="1206690"/>
              <a:ext cx="1021320" cy="510017"/>
              <a:chOff x="0" y="0"/>
              <a:chExt cx="1021319" cy="510016"/>
            </a:xfrm>
          </p:grpSpPr>
          <p:sp>
            <p:nvSpPr>
              <p:cNvPr id="789" name="Shape 789"/>
              <p:cNvSpPr/>
              <p:nvPr/>
            </p:nvSpPr>
            <p:spPr>
              <a:xfrm>
                <a:off x="-1" y="-1"/>
                <a:ext cx="1021321" cy="510018"/>
              </a:xfrm>
              <a:prstGeom prst="rect">
                <a:avLst/>
              </a:prstGeom>
              <a:solidFill>
                <a:srgbClr val="0070C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790" name="Shape 790"/>
              <p:cNvSpPr/>
              <p:nvPr/>
            </p:nvSpPr>
            <p:spPr>
              <a:xfrm>
                <a:off x="-1" y="50005"/>
                <a:ext cx="1021321" cy="41000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300">
                    <a:solidFill>
                      <a:srgbClr val="FFFFFF"/>
                    </a:solidFill>
                  </a:defRPr>
                </a:lvl1pPr>
              </a:lstStyle>
              <a:p>
                <a:r>
                  <a:rPr dirty="0"/>
                  <a:t>WFP District Coordinators</a:t>
                </a:r>
              </a:p>
            </p:txBody>
          </p:sp>
        </p:grpSp>
        <p:sp>
          <p:nvSpPr>
            <p:cNvPr id="792" name="Shape 792"/>
            <p:cNvSpPr/>
            <p:nvPr/>
          </p:nvSpPr>
          <p:spPr>
            <a:xfrm>
              <a:off x="1265081" y="289120"/>
              <a:ext cx="811632" cy="3200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defTabSz="257815">
                <a:defRPr sz="1500" b="1"/>
              </a:lvl1pPr>
            </a:lstStyle>
            <a:p>
              <a:r>
                <a:t>DISTRICT</a:t>
              </a:r>
            </a:p>
          </p:txBody>
        </p:sp>
        <p:sp>
          <p:nvSpPr>
            <p:cNvPr id="793" name="Shape 793"/>
            <p:cNvSpPr/>
            <p:nvPr/>
          </p:nvSpPr>
          <p:spPr>
            <a:xfrm>
              <a:off x="0" y="0"/>
              <a:ext cx="3601164" cy="2578494"/>
            </a:xfrm>
            <a:prstGeom prst="ellipse">
              <a:avLst/>
            </a:prstGeom>
            <a:noFill/>
            <a:ln w="12700" cap="flat">
              <a:solidFill>
                <a:srgbClr val="42719B"/>
              </a:solidFill>
              <a:prstDash val="solid"/>
              <a:miter lim="800000"/>
            </a:ln>
            <a:effectLst/>
          </p:spPr>
          <p:txBody>
            <a:bodyPr wrap="square" lIns="45719" tIns="45719" rIns="45719" bIns="45719" numCol="1" anchor="ctr">
              <a:noAutofit/>
            </a:bodyPr>
            <a:lstStyle/>
            <a:p>
              <a:pPr algn="ctr" defTabSz="257815">
                <a:defRPr sz="1000">
                  <a:solidFill>
                    <a:srgbClr val="FFFFFF"/>
                  </a:solidFill>
                </a:defRPr>
              </a:pPr>
              <a:endParaRPr/>
            </a:p>
          </p:txBody>
        </p:sp>
      </p:grpSp>
      <p:grpSp>
        <p:nvGrpSpPr>
          <p:cNvPr id="807" name="Group 807"/>
          <p:cNvGrpSpPr/>
          <p:nvPr/>
        </p:nvGrpSpPr>
        <p:grpSpPr>
          <a:xfrm>
            <a:off x="7594951" y="1978713"/>
            <a:ext cx="2530455" cy="4174787"/>
            <a:chOff x="0" y="0"/>
            <a:chExt cx="2530453" cy="4174786"/>
          </a:xfrm>
        </p:grpSpPr>
        <p:grpSp>
          <p:nvGrpSpPr>
            <p:cNvPr id="805" name="Group 805"/>
            <p:cNvGrpSpPr/>
            <p:nvPr/>
          </p:nvGrpSpPr>
          <p:grpSpPr>
            <a:xfrm>
              <a:off x="0" y="715361"/>
              <a:ext cx="2530453" cy="3459425"/>
              <a:chOff x="0" y="0"/>
              <a:chExt cx="2530452" cy="3459424"/>
            </a:xfrm>
          </p:grpSpPr>
          <p:grpSp>
            <p:nvGrpSpPr>
              <p:cNvPr id="803" name="Group 803"/>
              <p:cNvGrpSpPr/>
              <p:nvPr/>
            </p:nvGrpSpPr>
            <p:grpSpPr>
              <a:xfrm>
                <a:off x="0" y="-1"/>
                <a:ext cx="2530453" cy="3459426"/>
                <a:chOff x="0" y="0"/>
                <a:chExt cx="2530452" cy="3459424"/>
              </a:xfrm>
            </p:grpSpPr>
            <p:grpSp>
              <p:nvGrpSpPr>
                <p:cNvPr id="798" name="Group 798"/>
                <p:cNvGrpSpPr/>
                <p:nvPr/>
              </p:nvGrpSpPr>
              <p:grpSpPr>
                <a:xfrm>
                  <a:off x="717947" y="1166024"/>
                  <a:ext cx="1237821" cy="584329"/>
                  <a:chOff x="0" y="0"/>
                  <a:chExt cx="1237819" cy="584327"/>
                </a:xfrm>
              </p:grpSpPr>
              <p:sp>
                <p:nvSpPr>
                  <p:cNvPr id="796" name="Shape 796"/>
                  <p:cNvSpPr/>
                  <p:nvPr/>
                </p:nvSpPr>
                <p:spPr>
                  <a:xfrm>
                    <a:off x="0" y="0"/>
                    <a:ext cx="1237820" cy="584328"/>
                  </a:xfrm>
                  <a:prstGeom prst="rect">
                    <a:avLst/>
                  </a:prstGeom>
                  <a:solidFill>
                    <a:srgbClr val="002060"/>
                  </a:solidFill>
                  <a:ln w="12700" cap="flat">
                    <a:solidFill>
                      <a:srgbClr val="42719B"/>
                    </a:solidFill>
                    <a:prstDash val="dash"/>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797" name="Shape 797"/>
                  <p:cNvSpPr/>
                  <p:nvPr/>
                </p:nvSpPr>
                <p:spPr>
                  <a:xfrm>
                    <a:off x="0" y="55943"/>
                    <a:ext cx="1237820" cy="472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r>
                      <a:t>Council President</a:t>
                    </a:r>
                  </a:p>
                </p:txBody>
              </p:sp>
            </p:grpSp>
            <p:grpSp>
              <p:nvGrpSpPr>
                <p:cNvPr id="801" name="Group 801"/>
                <p:cNvGrpSpPr/>
                <p:nvPr/>
              </p:nvGrpSpPr>
              <p:grpSpPr>
                <a:xfrm>
                  <a:off x="568128" y="2020558"/>
                  <a:ext cx="1647279" cy="584329"/>
                  <a:chOff x="0" y="0"/>
                  <a:chExt cx="1647277" cy="584327"/>
                </a:xfrm>
              </p:grpSpPr>
              <p:sp>
                <p:nvSpPr>
                  <p:cNvPr id="799" name="Shape 799"/>
                  <p:cNvSpPr/>
                  <p:nvPr/>
                </p:nvSpPr>
                <p:spPr>
                  <a:xfrm>
                    <a:off x="0" y="0"/>
                    <a:ext cx="1647278" cy="584328"/>
                  </a:xfrm>
                  <a:prstGeom prst="rect">
                    <a:avLst/>
                  </a:prstGeom>
                  <a:solidFill>
                    <a:srgbClr val="002060"/>
                  </a:solidFill>
                  <a:ln w="12700" cap="flat">
                    <a:solidFill>
                      <a:srgbClr val="42719B"/>
                    </a:solidFill>
                    <a:prstDash val="lgDash"/>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800" name="Shape 800"/>
                  <p:cNvSpPr/>
                  <p:nvPr/>
                </p:nvSpPr>
                <p:spPr>
                  <a:xfrm>
                    <a:off x="0" y="55943"/>
                    <a:ext cx="1647278" cy="472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r>
                      <a:t>Council Executive Board</a:t>
                    </a:r>
                  </a:p>
                </p:txBody>
              </p:sp>
            </p:grpSp>
            <p:sp>
              <p:nvSpPr>
                <p:cNvPr id="802" name="Shape 802"/>
                <p:cNvSpPr/>
                <p:nvPr/>
              </p:nvSpPr>
              <p:spPr>
                <a:xfrm>
                  <a:off x="0" y="-1"/>
                  <a:ext cx="2530453" cy="3459426"/>
                </a:xfrm>
                <a:prstGeom prst="ellipse">
                  <a:avLst/>
                </a:prstGeom>
                <a:noFill/>
                <a:ln w="12700" cap="flat">
                  <a:solidFill>
                    <a:srgbClr val="42719B"/>
                  </a:solidFill>
                  <a:prstDash val="lgDash"/>
                  <a:miter lim="800000"/>
                </a:ln>
                <a:effectLst/>
              </p:spPr>
              <p:txBody>
                <a:bodyPr wrap="square" lIns="45719" tIns="45719" rIns="45719" bIns="45719" numCol="1" anchor="ctr">
                  <a:noAutofit/>
                </a:bodyPr>
                <a:lstStyle/>
                <a:p>
                  <a:pPr algn="ctr" defTabSz="257815">
                    <a:defRPr sz="1000">
                      <a:solidFill>
                        <a:srgbClr val="FFFFFF"/>
                      </a:solidFill>
                    </a:defRPr>
                  </a:pPr>
                  <a:endParaRPr/>
                </a:p>
              </p:txBody>
            </p:sp>
          </p:grpSp>
          <p:sp>
            <p:nvSpPr>
              <p:cNvPr id="804" name="Shape 804"/>
              <p:cNvSpPr/>
              <p:nvPr/>
            </p:nvSpPr>
            <p:spPr>
              <a:xfrm>
                <a:off x="460147" y="642524"/>
                <a:ext cx="1663707" cy="3200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defTabSz="257815">
                  <a:defRPr sz="1500" b="1"/>
                </a:pPr>
                <a:r>
                  <a:t>COUNCILS</a:t>
                </a:r>
                <a:r>
                  <a:rPr sz="1000" b="0"/>
                  <a:t> </a:t>
                </a:r>
              </a:p>
            </p:txBody>
          </p:sp>
        </p:grpSp>
        <p:sp>
          <p:nvSpPr>
            <p:cNvPr id="806" name="Shape 806"/>
            <p:cNvSpPr/>
            <p:nvPr/>
          </p:nvSpPr>
          <p:spPr>
            <a:xfrm>
              <a:off x="590277" y="0"/>
              <a:ext cx="1376335" cy="646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defTabSz="257815">
                <a:defRPr b="1" i="1"/>
              </a:pPr>
              <a:r>
                <a:rPr dirty="0"/>
                <a:t>AGENCY/</a:t>
              </a:r>
            </a:p>
            <a:p>
              <a:pPr algn="ctr" defTabSz="257815">
                <a:defRPr b="1" i="1"/>
              </a:pPr>
              <a:r>
                <a:rPr dirty="0"/>
                <a:t>COMPONENT</a:t>
              </a:r>
            </a:p>
          </p:txBody>
        </p:sp>
      </p:grpSp>
      <p:sp>
        <p:nvSpPr>
          <p:cNvPr id="808" name="Shape 808"/>
          <p:cNvSpPr/>
          <p:nvPr/>
        </p:nvSpPr>
        <p:spPr>
          <a:xfrm>
            <a:off x="1645076" y="996789"/>
            <a:ext cx="2967751" cy="5224236"/>
          </a:xfrm>
          <a:prstGeom prst="ellipse">
            <a:avLst/>
          </a:prstGeom>
          <a:ln w="12700">
            <a:solidFill>
              <a:srgbClr val="42719B"/>
            </a:solidFill>
            <a:miter/>
          </a:ln>
        </p:spPr>
        <p:txBody>
          <a:bodyPr lIns="45719" rIns="45719" anchor="ctr"/>
          <a:lstStyle/>
          <a:p>
            <a:pPr algn="ctr" defTabSz="257815">
              <a:defRPr sz="1000">
                <a:solidFill>
                  <a:srgbClr val="FFFFFF"/>
                </a:solidFill>
              </a:defRPr>
            </a:pPr>
            <a:endParaRPr/>
          </a:p>
        </p:txBody>
      </p:sp>
      <p:sp>
        <p:nvSpPr>
          <p:cNvPr id="809" name="Shape 809"/>
          <p:cNvSpPr/>
          <p:nvPr/>
        </p:nvSpPr>
        <p:spPr>
          <a:xfrm>
            <a:off x="2496422" y="728394"/>
            <a:ext cx="1255758" cy="370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257815">
              <a:defRPr b="1" i="1"/>
            </a:lvl1pPr>
          </a:lstStyle>
          <a:p>
            <a:r>
              <a:rPr i="0" dirty="0"/>
              <a:t>NATIONAL</a:t>
            </a:r>
          </a:p>
        </p:txBody>
      </p:sp>
      <p:grpSp>
        <p:nvGrpSpPr>
          <p:cNvPr id="812" name="Group 812"/>
          <p:cNvGrpSpPr/>
          <p:nvPr/>
        </p:nvGrpSpPr>
        <p:grpSpPr>
          <a:xfrm>
            <a:off x="2376517" y="1543437"/>
            <a:ext cx="1462303" cy="511605"/>
            <a:chOff x="0" y="0"/>
            <a:chExt cx="1462302" cy="511603"/>
          </a:xfrm>
        </p:grpSpPr>
        <p:sp>
          <p:nvSpPr>
            <p:cNvPr id="810" name="Shape 810"/>
            <p:cNvSpPr/>
            <p:nvPr/>
          </p:nvSpPr>
          <p:spPr>
            <a:xfrm>
              <a:off x="0" y="6395"/>
              <a:ext cx="1462303" cy="498813"/>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811" name="Shape 811"/>
            <p:cNvSpPr/>
            <p:nvPr/>
          </p:nvSpPr>
          <p:spPr>
            <a:xfrm>
              <a:off x="0" y="0"/>
              <a:ext cx="1462303" cy="5116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p>
              <a:pPr algn="ctr" defTabSz="257815">
                <a:defRPr sz="1600" b="1">
                  <a:solidFill>
                    <a:srgbClr val="FFFF00"/>
                  </a:solidFill>
                  <a:effectLst>
                    <a:outerShdw blurRad="38100" dist="38100" dir="2700000" rotWithShape="0">
                      <a:srgbClr val="000000">
                        <a:alpha val="43137"/>
                      </a:srgbClr>
                    </a:outerShdw>
                  </a:effectLst>
                </a:defRPr>
              </a:pPr>
              <a:r>
                <a:t>National </a:t>
              </a:r>
              <a:endParaRPr>
                <a:solidFill>
                  <a:srgbClr val="FFFFFF"/>
                </a:solidFill>
              </a:endParaRPr>
            </a:p>
            <a:p>
              <a:pPr algn="ctr" defTabSz="257815">
                <a:defRPr sz="1600" b="1">
                  <a:solidFill>
                    <a:srgbClr val="FFFF00"/>
                  </a:solidFill>
                  <a:effectLst>
                    <a:outerShdw blurRad="38100" dist="38100" dir="2700000" rotWithShape="0">
                      <a:srgbClr val="000000">
                        <a:alpha val="43137"/>
                      </a:srgbClr>
                    </a:outerShdw>
                  </a:effectLst>
                </a:defRPr>
              </a:pPr>
              <a:r>
                <a:t>President</a:t>
              </a:r>
            </a:p>
          </p:txBody>
        </p:sp>
      </p:grpSp>
      <p:grpSp>
        <p:nvGrpSpPr>
          <p:cNvPr id="815" name="Group 815"/>
          <p:cNvGrpSpPr/>
          <p:nvPr/>
        </p:nvGrpSpPr>
        <p:grpSpPr>
          <a:xfrm>
            <a:off x="2376519" y="2735026"/>
            <a:ext cx="1511030" cy="448377"/>
            <a:chOff x="0" y="0"/>
            <a:chExt cx="1511028" cy="448376"/>
          </a:xfrm>
        </p:grpSpPr>
        <p:sp>
          <p:nvSpPr>
            <p:cNvPr id="813" name="Shape 813"/>
            <p:cNvSpPr/>
            <p:nvPr/>
          </p:nvSpPr>
          <p:spPr>
            <a:xfrm>
              <a:off x="0" y="-1"/>
              <a:ext cx="1511029" cy="448378"/>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814" name="Shape 814"/>
            <p:cNvSpPr/>
            <p:nvPr/>
          </p:nvSpPr>
          <p:spPr>
            <a:xfrm>
              <a:off x="0" y="19185"/>
              <a:ext cx="1511029" cy="4100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300" b="1">
                  <a:solidFill>
                    <a:srgbClr val="FFFF00"/>
                  </a:solidFill>
                  <a:effectLst>
                    <a:outerShdw blurRad="38100" dist="38100" dir="2700000" rotWithShape="0">
                      <a:srgbClr val="000000">
                        <a:alpha val="43137"/>
                      </a:srgbClr>
                    </a:outerShdw>
                  </a:effectLst>
                </a:defRPr>
              </a:lvl1pPr>
            </a:lstStyle>
            <a:p>
              <a:r>
                <a:t>National Secretary Treasurer</a:t>
              </a:r>
            </a:p>
          </p:txBody>
        </p:sp>
      </p:grpSp>
      <p:grpSp>
        <p:nvGrpSpPr>
          <p:cNvPr id="818" name="Group 818"/>
          <p:cNvGrpSpPr/>
          <p:nvPr/>
        </p:nvGrpSpPr>
        <p:grpSpPr>
          <a:xfrm>
            <a:off x="2393224" y="4066106"/>
            <a:ext cx="1477616" cy="1053192"/>
            <a:chOff x="0" y="0"/>
            <a:chExt cx="1477615" cy="1053191"/>
          </a:xfrm>
        </p:grpSpPr>
        <p:sp>
          <p:nvSpPr>
            <p:cNvPr id="816" name="Shape 816"/>
            <p:cNvSpPr/>
            <p:nvPr/>
          </p:nvSpPr>
          <p:spPr>
            <a:xfrm>
              <a:off x="-1" y="-1"/>
              <a:ext cx="1477617" cy="1053193"/>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817" name="Shape 817"/>
            <p:cNvSpPr/>
            <p:nvPr/>
          </p:nvSpPr>
          <p:spPr>
            <a:xfrm>
              <a:off x="-1" y="131093"/>
              <a:ext cx="1477617" cy="7910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300" b="1">
                  <a:solidFill>
                    <a:srgbClr val="FFFF00"/>
                  </a:solidFill>
                  <a:effectLst>
                    <a:outerShdw blurRad="38100" dist="38100" dir="2700000" rotWithShape="0">
                      <a:srgbClr val="000000">
                        <a:alpha val="43137"/>
                      </a:srgbClr>
                    </a:outerShdw>
                  </a:effectLst>
                </a:defRPr>
              </a:lvl1pPr>
            </a:lstStyle>
            <a:p>
              <a:r>
                <a:t>National Vice President for Women and Fair Practices</a:t>
              </a:r>
            </a:p>
          </p:txBody>
        </p:sp>
      </p:grpSp>
      <p:sp>
        <p:nvSpPr>
          <p:cNvPr id="819" name="Shape 819"/>
          <p:cNvSpPr/>
          <p:nvPr/>
        </p:nvSpPr>
        <p:spPr>
          <a:xfrm>
            <a:off x="2496422" y="2163889"/>
            <a:ext cx="1309682" cy="472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257815">
              <a:defRPr sz="1300" b="1"/>
            </a:lvl1pPr>
          </a:lstStyle>
          <a:p>
            <a:r>
              <a:rPr dirty="0"/>
              <a:t>Operations Departments</a:t>
            </a:r>
          </a:p>
        </p:txBody>
      </p:sp>
      <p:sp>
        <p:nvSpPr>
          <p:cNvPr id="820" name="Shape 820"/>
          <p:cNvSpPr/>
          <p:nvPr/>
        </p:nvSpPr>
        <p:spPr>
          <a:xfrm>
            <a:off x="2477192" y="3268641"/>
            <a:ext cx="1309682" cy="586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257815">
              <a:defRPr sz="1100" b="1"/>
            </a:lvl1pPr>
          </a:lstStyle>
          <a:p>
            <a:r>
              <a:t>Finance and Information Services Departments</a:t>
            </a:r>
          </a:p>
        </p:txBody>
      </p:sp>
      <p:sp>
        <p:nvSpPr>
          <p:cNvPr id="821" name="Shape 821"/>
          <p:cNvSpPr/>
          <p:nvPr/>
        </p:nvSpPr>
        <p:spPr>
          <a:xfrm>
            <a:off x="2469461" y="5253752"/>
            <a:ext cx="1309682" cy="586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257815">
              <a:defRPr sz="1100" b="1"/>
            </a:lvl1pPr>
          </a:lstStyle>
          <a:p>
            <a:r>
              <a:t>Women’s and Fair Practices Departments</a:t>
            </a:r>
          </a:p>
        </p:txBody>
      </p:sp>
      <p:sp>
        <p:nvSpPr>
          <p:cNvPr id="822" name="Shape 822"/>
          <p:cNvSpPr/>
          <p:nvPr/>
        </p:nvSpPr>
        <p:spPr>
          <a:xfrm>
            <a:off x="3158499" y="188244"/>
            <a:ext cx="6172522"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defTabSz="257815">
              <a:defRPr sz="2400" b="1"/>
            </a:lvl1pPr>
          </a:lstStyle>
          <a:p>
            <a:r>
              <a:rPr dirty="0"/>
              <a:t>AFGE </a:t>
            </a:r>
            <a:r>
              <a:rPr lang="en-US" dirty="0"/>
              <a:t>NATIONAL </a:t>
            </a:r>
            <a:r>
              <a:rPr dirty="0"/>
              <a:t>ORGANIZATIONAL STRUCTURE</a:t>
            </a:r>
          </a:p>
        </p:txBody>
      </p:sp>
      <p:pic>
        <p:nvPicPr>
          <p:cNvPr id="823" name="image16.jpg"/>
          <p:cNvPicPr>
            <a:picLocks noChangeAspect="1"/>
          </p:cNvPicPr>
          <p:nvPr/>
        </p:nvPicPr>
        <p:blipFill>
          <a:blip r:embed="rId3">
            <a:extLst/>
          </a:blip>
          <a:stretch>
            <a:fillRect/>
          </a:stretch>
        </p:blipFill>
        <p:spPr>
          <a:xfrm>
            <a:off x="9976029" y="5459415"/>
            <a:ext cx="673209" cy="1356085"/>
          </a:xfrm>
          <a:prstGeom prst="rect">
            <a:avLst/>
          </a:prstGeom>
          <a:ln w="12700">
            <a:miter lim="400000"/>
          </a:ln>
        </p:spPr>
      </p:pic>
      <p:sp>
        <p:nvSpPr>
          <p:cNvPr id="7" name="TextBox 6">
            <a:extLst>
              <a:ext uri="{FF2B5EF4-FFF2-40B4-BE49-F238E27FC236}">
                <a16:creationId xmlns:a16="http://schemas.microsoft.com/office/drawing/2014/main" id="{0D15274E-5AB9-403B-9BD0-81FB4285ED2A}"/>
              </a:ext>
            </a:extLst>
          </p:cNvPr>
          <p:cNvSpPr txBox="1"/>
          <p:nvPr/>
        </p:nvSpPr>
        <p:spPr>
          <a:xfrm>
            <a:off x="5406561" y="1021940"/>
            <a:ext cx="10913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REGIONAL</a:t>
            </a:r>
          </a:p>
        </p:txBody>
      </p:sp>
    </p:spTree>
    <p:extLst>
      <p:ext uri="{BB962C8B-B14F-4D97-AF65-F5344CB8AC3E}">
        <p14:creationId xmlns:p14="http://schemas.microsoft.com/office/powerpoint/2010/main" val="23706832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94"/>
                                        </p:tgtEl>
                                        <p:attrNameLst>
                                          <p:attrName>style.visibility</p:attrName>
                                        </p:attrNameLst>
                                      </p:cBhvr>
                                      <p:to>
                                        <p:strVal val="visible"/>
                                      </p:to>
                                    </p:set>
                                    <p:anim calcmode="lin" valueType="num">
                                      <p:cBhvr additive="base">
                                        <p:cTn id="11" dur="500" fill="hold"/>
                                        <p:tgtEl>
                                          <p:spTgt spid="794"/>
                                        </p:tgtEl>
                                        <p:attrNameLst>
                                          <p:attrName>ppt_x</p:attrName>
                                        </p:attrNameLst>
                                      </p:cBhvr>
                                      <p:tavLst>
                                        <p:tav tm="0">
                                          <p:val>
                                            <p:strVal val="#ppt_x"/>
                                          </p:val>
                                        </p:tav>
                                        <p:tav tm="100000">
                                          <p:val>
                                            <p:strVal val="#ppt_x"/>
                                          </p:val>
                                        </p:tav>
                                      </p:tavLst>
                                    </p:anim>
                                    <p:anim calcmode="lin" valueType="num">
                                      <p:cBhvr additive="base">
                                        <p:cTn id="12" dur="500" fill="hold"/>
                                        <p:tgtEl>
                                          <p:spTgt spid="79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12"/>
                                        </p:tgtEl>
                                        <p:attrNameLst>
                                          <p:attrName>style.visibility</p:attrName>
                                        </p:attrNameLst>
                                      </p:cBhvr>
                                      <p:to>
                                        <p:strVal val="visible"/>
                                      </p:to>
                                    </p:set>
                                    <p:anim calcmode="lin" valueType="num">
                                      <p:cBhvr additive="base">
                                        <p:cTn id="17" dur="500" fill="hold"/>
                                        <p:tgtEl>
                                          <p:spTgt spid="812"/>
                                        </p:tgtEl>
                                        <p:attrNameLst>
                                          <p:attrName>ppt_x</p:attrName>
                                        </p:attrNameLst>
                                      </p:cBhvr>
                                      <p:tavLst>
                                        <p:tav tm="0">
                                          <p:val>
                                            <p:strVal val="#ppt_x"/>
                                          </p:val>
                                        </p:tav>
                                        <p:tav tm="100000">
                                          <p:val>
                                            <p:strVal val="#ppt_x"/>
                                          </p:val>
                                        </p:tav>
                                      </p:tavLst>
                                    </p:anim>
                                    <p:anim calcmode="lin" valueType="num">
                                      <p:cBhvr additive="base">
                                        <p:cTn id="18" dur="500" fill="hold"/>
                                        <p:tgtEl>
                                          <p:spTgt spid="8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19"/>
                                        </p:tgtEl>
                                        <p:attrNameLst>
                                          <p:attrName>style.visibility</p:attrName>
                                        </p:attrNameLst>
                                      </p:cBhvr>
                                      <p:to>
                                        <p:strVal val="visible"/>
                                      </p:to>
                                    </p:set>
                                    <p:anim calcmode="lin" valueType="num">
                                      <p:cBhvr additive="base">
                                        <p:cTn id="21" dur="500" fill="hold"/>
                                        <p:tgtEl>
                                          <p:spTgt spid="819"/>
                                        </p:tgtEl>
                                        <p:attrNameLst>
                                          <p:attrName>ppt_x</p:attrName>
                                        </p:attrNameLst>
                                      </p:cBhvr>
                                      <p:tavLst>
                                        <p:tav tm="0">
                                          <p:val>
                                            <p:strVal val="#ppt_x"/>
                                          </p:val>
                                        </p:tav>
                                        <p:tav tm="100000">
                                          <p:val>
                                            <p:strVal val="#ppt_x"/>
                                          </p:val>
                                        </p:tav>
                                      </p:tavLst>
                                    </p:anim>
                                    <p:anim calcmode="lin" valueType="num">
                                      <p:cBhvr additive="base">
                                        <p:cTn id="22" dur="500" fill="hold"/>
                                        <p:tgtEl>
                                          <p:spTgt spid="8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15"/>
                                        </p:tgtEl>
                                        <p:attrNameLst>
                                          <p:attrName>style.visibility</p:attrName>
                                        </p:attrNameLst>
                                      </p:cBhvr>
                                      <p:to>
                                        <p:strVal val="visible"/>
                                      </p:to>
                                    </p:set>
                                    <p:anim calcmode="lin" valueType="num">
                                      <p:cBhvr additive="base">
                                        <p:cTn id="25" dur="500" fill="hold"/>
                                        <p:tgtEl>
                                          <p:spTgt spid="815"/>
                                        </p:tgtEl>
                                        <p:attrNameLst>
                                          <p:attrName>ppt_x</p:attrName>
                                        </p:attrNameLst>
                                      </p:cBhvr>
                                      <p:tavLst>
                                        <p:tav tm="0">
                                          <p:val>
                                            <p:strVal val="#ppt_x"/>
                                          </p:val>
                                        </p:tav>
                                        <p:tav tm="100000">
                                          <p:val>
                                            <p:strVal val="#ppt_x"/>
                                          </p:val>
                                        </p:tav>
                                      </p:tavLst>
                                    </p:anim>
                                    <p:anim calcmode="lin" valueType="num">
                                      <p:cBhvr additive="base">
                                        <p:cTn id="26" dur="500" fill="hold"/>
                                        <p:tgtEl>
                                          <p:spTgt spid="8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20"/>
                                        </p:tgtEl>
                                        <p:attrNameLst>
                                          <p:attrName>style.visibility</p:attrName>
                                        </p:attrNameLst>
                                      </p:cBhvr>
                                      <p:to>
                                        <p:strVal val="visible"/>
                                      </p:to>
                                    </p:set>
                                    <p:anim calcmode="lin" valueType="num">
                                      <p:cBhvr additive="base">
                                        <p:cTn id="29" dur="500" fill="hold"/>
                                        <p:tgtEl>
                                          <p:spTgt spid="820"/>
                                        </p:tgtEl>
                                        <p:attrNameLst>
                                          <p:attrName>ppt_x</p:attrName>
                                        </p:attrNameLst>
                                      </p:cBhvr>
                                      <p:tavLst>
                                        <p:tav tm="0">
                                          <p:val>
                                            <p:strVal val="#ppt_x"/>
                                          </p:val>
                                        </p:tav>
                                        <p:tav tm="100000">
                                          <p:val>
                                            <p:strVal val="#ppt_x"/>
                                          </p:val>
                                        </p:tav>
                                      </p:tavLst>
                                    </p:anim>
                                    <p:anim calcmode="lin" valueType="num">
                                      <p:cBhvr additive="base">
                                        <p:cTn id="30" dur="500" fill="hold"/>
                                        <p:tgtEl>
                                          <p:spTgt spid="82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18"/>
                                        </p:tgtEl>
                                        <p:attrNameLst>
                                          <p:attrName>style.visibility</p:attrName>
                                        </p:attrNameLst>
                                      </p:cBhvr>
                                      <p:to>
                                        <p:strVal val="visible"/>
                                      </p:to>
                                    </p:set>
                                    <p:anim calcmode="lin" valueType="num">
                                      <p:cBhvr additive="base">
                                        <p:cTn id="33" dur="500" fill="hold"/>
                                        <p:tgtEl>
                                          <p:spTgt spid="818"/>
                                        </p:tgtEl>
                                        <p:attrNameLst>
                                          <p:attrName>ppt_x</p:attrName>
                                        </p:attrNameLst>
                                      </p:cBhvr>
                                      <p:tavLst>
                                        <p:tav tm="0">
                                          <p:val>
                                            <p:strVal val="#ppt_x"/>
                                          </p:val>
                                        </p:tav>
                                        <p:tav tm="100000">
                                          <p:val>
                                            <p:strVal val="#ppt_x"/>
                                          </p:val>
                                        </p:tav>
                                      </p:tavLst>
                                    </p:anim>
                                    <p:anim calcmode="lin" valueType="num">
                                      <p:cBhvr additive="base">
                                        <p:cTn id="34" dur="500" fill="hold"/>
                                        <p:tgtEl>
                                          <p:spTgt spid="8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21"/>
                                        </p:tgtEl>
                                        <p:attrNameLst>
                                          <p:attrName>style.visibility</p:attrName>
                                        </p:attrNameLst>
                                      </p:cBhvr>
                                      <p:to>
                                        <p:strVal val="visible"/>
                                      </p:to>
                                    </p:set>
                                    <p:anim calcmode="lin" valueType="num">
                                      <p:cBhvr additive="base">
                                        <p:cTn id="37" dur="500" fill="hold"/>
                                        <p:tgtEl>
                                          <p:spTgt spid="821"/>
                                        </p:tgtEl>
                                        <p:attrNameLst>
                                          <p:attrName>ppt_x</p:attrName>
                                        </p:attrNameLst>
                                      </p:cBhvr>
                                      <p:tavLst>
                                        <p:tav tm="0">
                                          <p:val>
                                            <p:strVal val="#ppt_x"/>
                                          </p:val>
                                        </p:tav>
                                        <p:tav tm="100000">
                                          <p:val>
                                            <p:strVal val="#ppt_x"/>
                                          </p:val>
                                        </p:tav>
                                      </p:tavLst>
                                    </p:anim>
                                    <p:anim calcmode="lin" valueType="num">
                                      <p:cBhvr additive="base">
                                        <p:cTn id="38" dur="500" fill="hold"/>
                                        <p:tgtEl>
                                          <p:spTgt spid="82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09"/>
                                        </p:tgtEl>
                                        <p:attrNameLst>
                                          <p:attrName>style.visibility</p:attrName>
                                        </p:attrNameLst>
                                      </p:cBhvr>
                                      <p:to>
                                        <p:strVal val="visible"/>
                                      </p:to>
                                    </p:set>
                                    <p:anim calcmode="lin" valueType="num">
                                      <p:cBhvr additive="base">
                                        <p:cTn id="41" dur="500" fill="hold"/>
                                        <p:tgtEl>
                                          <p:spTgt spid="809"/>
                                        </p:tgtEl>
                                        <p:attrNameLst>
                                          <p:attrName>ppt_x</p:attrName>
                                        </p:attrNameLst>
                                      </p:cBhvr>
                                      <p:tavLst>
                                        <p:tav tm="0">
                                          <p:val>
                                            <p:strVal val="#ppt_x"/>
                                          </p:val>
                                        </p:tav>
                                        <p:tav tm="100000">
                                          <p:val>
                                            <p:strVal val="#ppt_x"/>
                                          </p:val>
                                        </p:tav>
                                      </p:tavLst>
                                    </p:anim>
                                    <p:anim calcmode="lin" valueType="num">
                                      <p:cBhvr additive="base">
                                        <p:cTn id="42" dur="500" fill="hold"/>
                                        <p:tgtEl>
                                          <p:spTgt spid="80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08"/>
                                        </p:tgtEl>
                                        <p:attrNameLst>
                                          <p:attrName>style.visibility</p:attrName>
                                        </p:attrNameLst>
                                      </p:cBhvr>
                                      <p:to>
                                        <p:strVal val="visible"/>
                                      </p:to>
                                    </p:set>
                                    <p:anim calcmode="lin" valueType="num">
                                      <p:cBhvr additive="base">
                                        <p:cTn id="45" dur="500" fill="hold"/>
                                        <p:tgtEl>
                                          <p:spTgt spid="808"/>
                                        </p:tgtEl>
                                        <p:attrNameLst>
                                          <p:attrName>ppt_x</p:attrName>
                                        </p:attrNameLst>
                                      </p:cBhvr>
                                      <p:tavLst>
                                        <p:tav tm="0">
                                          <p:val>
                                            <p:strVal val="#ppt_x"/>
                                          </p:val>
                                        </p:tav>
                                        <p:tav tm="100000">
                                          <p:val>
                                            <p:strVal val="#ppt_x"/>
                                          </p:val>
                                        </p:tav>
                                      </p:tavLst>
                                    </p:anim>
                                    <p:anim calcmode="lin" valueType="num">
                                      <p:cBhvr additive="base">
                                        <p:cTn id="46" dur="500" fill="hold"/>
                                        <p:tgtEl>
                                          <p:spTgt spid="80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807"/>
                                        </p:tgtEl>
                                        <p:attrNameLst>
                                          <p:attrName>style.visibility</p:attrName>
                                        </p:attrNameLst>
                                      </p:cBhvr>
                                      <p:to>
                                        <p:strVal val="visible"/>
                                      </p:to>
                                    </p:set>
                                    <p:anim calcmode="lin" valueType="num">
                                      <p:cBhvr additive="base">
                                        <p:cTn id="51" dur="500" fill="hold"/>
                                        <p:tgtEl>
                                          <p:spTgt spid="807"/>
                                        </p:tgtEl>
                                        <p:attrNameLst>
                                          <p:attrName>ppt_x</p:attrName>
                                        </p:attrNameLst>
                                      </p:cBhvr>
                                      <p:tavLst>
                                        <p:tav tm="0">
                                          <p:val>
                                            <p:strVal val="#ppt_x"/>
                                          </p:val>
                                        </p:tav>
                                        <p:tav tm="100000">
                                          <p:val>
                                            <p:strVal val="#ppt_x"/>
                                          </p:val>
                                        </p:tav>
                                      </p:tavLst>
                                    </p:anim>
                                    <p:anim calcmode="lin" valueType="num">
                                      <p:cBhvr additive="base">
                                        <p:cTn id="52" dur="500" fill="hold"/>
                                        <p:tgtEl>
                                          <p:spTgt spid="8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animBg="1"/>
      <p:bldP spid="809" grpId="0" animBg="1"/>
      <p:bldP spid="819" grpId="0" animBg="1"/>
      <p:bldP spid="820" grpId="0" animBg="1"/>
      <p:bldP spid="821"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Shape 825"/>
          <p:cNvSpPr/>
          <p:nvPr/>
        </p:nvSpPr>
        <p:spPr>
          <a:xfrm>
            <a:off x="8185212" y="1411353"/>
            <a:ext cx="1596927" cy="14131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6350">
            <a:solidFill>
              <a:schemeClr val="accent1"/>
            </a:solidFill>
            <a:miter/>
          </a:ln>
        </p:spPr>
        <p:txBody>
          <a:bodyPr lIns="45719" rIns="45719" anchor="ctr"/>
          <a:lstStyle/>
          <a:p>
            <a:endParaRPr/>
          </a:p>
        </p:txBody>
      </p:sp>
      <p:grpSp>
        <p:nvGrpSpPr>
          <p:cNvPr id="828" name="Group 828"/>
          <p:cNvGrpSpPr/>
          <p:nvPr/>
        </p:nvGrpSpPr>
        <p:grpSpPr>
          <a:xfrm>
            <a:off x="3509039" y="801684"/>
            <a:ext cx="4656594" cy="1319029"/>
            <a:chOff x="0" y="0"/>
            <a:chExt cx="4656592" cy="1319028"/>
          </a:xfrm>
        </p:grpSpPr>
        <p:sp>
          <p:nvSpPr>
            <p:cNvPr id="826" name="Shape 826"/>
            <p:cNvSpPr/>
            <p:nvPr/>
          </p:nvSpPr>
          <p:spPr>
            <a:xfrm rot="5400000">
              <a:off x="1668782" y="-1668783"/>
              <a:ext cx="1319029" cy="4656594"/>
            </a:xfrm>
            <a:prstGeom prst="roundRect">
              <a:avLst>
                <a:gd name="adj" fmla="val 16667"/>
              </a:avLst>
            </a:prstGeom>
            <a:solidFill>
              <a:srgbClr val="00B05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827" name="Shape 827"/>
            <p:cNvSpPr/>
            <p:nvPr/>
          </p:nvSpPr>
          <p:spPr>
            <a:xfrm>
              <a:off x="64389" y="505312"/>
              <a:ext cx="4527814" cy="3084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a:solidFill>
                    <a:srgbClr val="FFFFFF"/>
                  </a:solidFill>
                </a:defRPr>
              </a:lvl1pPr>
            </a:lstStyle>
            <a:p>
              <a:r>
                <a:t>NATIONAL CONVENTION</a:t>
              </a:r>
            </a:p>
          </p:txBody>
        </p:sp>
      </p:grpSp>
      <p:grpSp>
        <p:nvGrpSpPr>
          <p:cNvPr id="843" name="Group 843"/>
          <p:cNvGrpSpPr/>
          <p:nvPr/>
        </p:nvGrpSpPr>
        <p:grpSpPr>
          <a:xfrm>
            <a:off x="2899064" y="2120432"/>
            <a:ext cx="6015225" cy="2079315"/>
            <a:chOff x="0" y="0"/>
            <a:chExt cx="6015223" cy="2079313"/>
          </a:xfrm>
        </p:grpSpPr>
        <p:grpSp>
          <p:nvGrpSpPr>
            <p:cNvPr id="831" name="Group 831"/>
            <p:cNvGrpSpPr/>
            <p:nvPr/>
          </p:nvGrpSpPr>
          <p:grpSpPr>
            <a:xfrm>
              <a:off x="2058763" y="1145749"/>
              <a:ext cx="1730717" cy="685970"/>
              <a:chOff x="0" y="0"/>
              <a:chExt cx="1730716" cy="685969"/>
            </a:xfrm>
          </p:grpSpPr>
          <p:sp>
            <p:nvSpPr>
              <p:cNvPr id="829" name="Shape 829"/>
              <p:cNvSpPr/>
              <p:nvPr/>
            </p:nvSpPr>
            <p:spPr>
              <a:xfrm>
                <a:off x="-1" y="-1"/>
                <a:ext cx="1730718" cy="685971"/>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830" name="Shape 830"/>
              <p:cNvSpPr/>
              <p:nvPr/>
            </p:nvSpPr>
            <p:spPr>
              <a:xfrm>
                <a:off x="-1" y="233232"/>
                <a:ext cx="1730718" cy="2195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r>
                  <a:t>National Vice Presidents</a:t>
                </a:r>
              </a:p>
            </p:txBody>
          </p:sp>
        </p:grpSp>
        <p:grpSp>
          <p:nvGrpSpPr>
            <p:cNvPr id="834" name="Group 834"/>
            <p:cNvGrpSpPr/>
            <p:nvPr/>
          </p:nvGrpSpPr>
          <p:grpSpPr>
            <a:xfrm>
              <a:off x="2058763" y="486008"/>
              <a:ext cx="1730717" cy="509047"/>
              <a:chOff x="0" y="0"/>
              <a:chExt cx="1730716" cy="509046"/>
            </a:xfrm>
          </p:grpSpPr>
          <p:sp>
            <p:nvSpPr>
              <p:cNvPr id="832" name="Shape 832"/>
              <p:cNvSpPr/>
              <p:nvPr/>
            </p:nvSpPr>
            <p:spPr>
              <a:xfrm>
                <a:off x="-1" y="-1"/>
                <a:ext cx="1730718" cy="509048"/>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833" name="Shape 833"/>
              <p:cNvSpPr/>
              <p:nvPr/>
            </p:nvSpPr>
            <p:spPr>
              <a:xfrm>
                <a:off x="-1" y="125720"/>
                <a:ext cx="1730718" cy="2576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500">
                    <a:solidFill>
                      <a:srgbClr val="FFFF00"/>
                    </a:solidFill>
                    <a:effectLst>
                      <a:outerShdw blurRad="38100" dist="38100" dir="2700000" rotWithShape="0">
                        <a:srgbClr val="000000">
                          <a:alpha val="43137"/>
                        </a:srgbClr>
                      </a:outerShdw>
                    </a:effectLst>
                  </a:defRPr>
                </a:lvl1pPr>
              </a:lstStyle>
              <a:p>
                <a:r>
                  <a:t>National President</a:t>
                </a:r>
              </a:p>
            </p:txBody>
          </p:sp>
        </p:grpSp>
        <p:grpSp>
          <p:nvGrpSpPr>
            <p:cNvPr id="837" name="Group 837"/>
            <p:cNvGrpSpPr/>
            <p:nvPr/>
          </p:nvGrpSpPr>
          <p:grpSpPr>
            <a:xfrm>
              <a:off x="266179" y="692373"/>
              <a:ext cx="1460083" cy="664195"/>
              <a:chOff x="0" y="0"/>
              <a:chExt cx="1460082" cy="664194"/>
            </a:xfrm>
          </p:grpSpPr>
          <p:sp>
            <p:nvSpPr>
              <p:cNvPr id="835" name="Shape 835"/>
              <p:cNvSpPr/>
              <p:nvPr/>
            </p:nvSpPr>
            <p:spPr>
              <a:xfrm>
                <a:off x="-1" y="-1"/>
                <a:ext cx="1460084" cy="664196"/>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836" name="Shape 836"/>
              <p:cNvSpPr/>
              <p:nvPr/>
            </p:nvSpPr>
            <p:spPr>
              <a:xfrm>
                <a:off x="-1" y="127094"/>
                <a:ext cx="1460084" cy="4100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r>
                  <a:t>National Secretary Treasurer</a:t>
                </a:r>
              </a:p>
            </p:txBody>
          </p:sp>
        </p:grpSp>
        <p:grpSp>
          <p:nvGrpSpPr>
            <p:cNvPr id="840" name="Group 840"/>
            <p:cNvGrpSpPr/>
            <p:nvPr/>
          </p:nvGrpSpPr>
          <p:grpSpPr>
            <a:xfrm>
              <a:off x="3932486" y="692373"/>
              <a:ext cx="1802718" cy="664195"/>
              <a:chOff x="0" y="0"/>
              <a:chExt cx="1802717" cy="664194"/>
            </a:xfrm>
          </p:grpSpPr>
          <p:sp>
            <p:nvSpPr>
              <p:cNvPr id="838" name="Shape 838"/>
              <p:cNvSpPr/>
              <p:nvPr/>
            </p:nvSpPr>
            <p:spPr>
              <a:xfrm>
                <a:off x="-1" y="-1"/>
                <a:ext cx="1802719" cy="664196"/>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839" name="Shape 839"/>
              <p:cNvSpPr/>
              <p:nvPr/>
            </p:nvSpPr>
            <p:spPr>
              <a:xfrm>
                <a:off x="-1" y="139795"/>
                <a:ext cx="1802719" cy="3846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200">
                    <a:solidFill>
                      <a:srgbClr val="FFFF00"/>
                    </a:solidFill>
                    <a:effectLst>
                      <a:outerShdw blurRad="38100" dist="38100" dir="2700000" rotWithShape="0">
                        <a:srgbClr val="000000">
                          <a:alpha val="43137"/>
                        </a:srgbClr>
                      </a:outerShdw>
                    </a:effectLst>
                  </a:defRPr>
                </a:lvl1pPr>
              </a:lstStyle>
              <a:p>
                <a:r>
                  <a:t>National Vice President for Women and Fair Practices</a:t>
                </a:r>
              </a:p>
            </p:txBody>
          </p:sp>
        </p:grpSp>
        <p:sp>
          <p:nvSpPr>
            <p:cNvPr id="841" name="Shape 841"/>
            <p:cNvSpPr/>
            <p:nvPr/>
          </p:nvSpPr>
          <p:spPr>
            <a:xfrm>
              <a:off x="1915756" y="115683"/>
              <a:ext cx="2074742" cy="3200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257815">
                <a:defRPr sz="1500" b="1"/>
              </a:lvl1pPr>
            </a:lstStyle>
            <a:p>
              <a:r>
                <a:t>EXECUTIVE BOARD</a:t>
              </a:r>
            </a:p>
          </p:txBody>
        </p:sp>
        <p:sp>
          <p:nvSpPr>
            <p:cNvPr id="842" name="Shape 842"/>
            <p:cNvSpPr/>
            <p:nvPr/>
          </p:nvSpPr>
          <p:spPr>
            <a:xfrm>
              <a:off x="0" y="0"/>
              <a:ext cx="6015225" cy="2079314"/>
            </a:xfrm>
            <a:prstGeom prst="ellipse">
              <a:avLst/>
            </a:prstGeom>
            <a:noFill/>
            <a:ln w="12700" cap="flat">
              <a:solidFill>
                <a:srgbClr val="42719B"/>
              </a:solidFill>
              <a:prstDash val="solid"/>
              <a:miter lim="800000"/>
            </a:ln>
            <a:effectLst/>
          </p:spPr>
          <p:txBody>
            <a:bodyPr wrap="square" lIns="45719" tIns="45719" rIns="45719" bIns="45719" numCol="1" anchor="ctr">
              <a:noAutofit/>
            </a:bodyPr>
            <a:lstStyle/>
            <a:p>
              <a:pPr algn="ctr" defTabSz="257815">
                <a:defRPr sz="1000">
                  <a:solidFill>
                    <a:srgbClr val="FFFFFF"/>
                  </a:solidFill>
                </a:defRPr>
              </a:pPr>
              <a:endParaRPr/>
            </a:p>
          </p:txBody>
        </p:sp>
      </p:grpSp>
      <p:grpSp>
        <p:nvGrpSpPr>
          <p:cNvPr id="846" name="Group 846"/>
          <p:cNvGrpSpPr/>
          <p:nvPr/>
        </p:nvGrpSpPr>
        <p:grpSpPr>
          <a:xfrm>
            <a:off x="8914289" y="2824521"/>
            <a:ext cx="1735702" cy="640764"/>
            <a:chOff x="0" y="0"/>
            <a:chExt cx="1735701" cy="640763"/>
          </a:xfrm>
        </p:grpSpPr>
        <p:sp>
          <p:nvSpPr>
            <p:cNvPr id="844" name="Shape 844"/>
            <p:cNvSpPr/>
            <p:nvPr/>
          </p:nvSpPr>
          <p:spPr>
            <a:xfrm>
              <a:off x="0" y="0"/>
              <a:ext cx="1735702" cy="640764"/>
            </a:xfrm>
            <a:prstGeom prst="diamond">
              <a:avLst/>
            </a:prstGeom>
            <a:solidFill>
              <a:schemeClr val="accent4"/>
            </a:solidFill>
            <a:ln w="12700" cap="flat">
              <a:solidFill>
                <a:srgbClr val="BA8C00"/>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845" name="Shape 845"/>
            <p:cNvSpPr/>
            <p:nvPr/>
          </p:nvSpPr>
          <p:spPr>
            <a:xfrm>
              <a:off x="433924" y="134962"/>
              <a:ext cx="867853" cy="370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defTabSz="257815">
                <a:defRPr sz="900" b="1"/>
              </a:pPr>
              <a:r>
                <a:t>AFGE</a:t>
              </a:r>
              <a:endParaRPr>
                <a:solidFill>
                  <a:srgbClr val="FFFFFF"/>
                </a:solidFill>
              </a:endParaRPr>
            </a:p>
            <a:p>
              <a:pPr algn="ctr" defTabSz="257815">
                <a:defRPr sz="900" b="1"/>
              </a:pPr>
              <a:r>
                <a:t>Constitution</a:t>
              </a:r>
            </a:p>
          </p:txBody>
        </p:sp>
      </p:grpSp>
      <p:grpSp>
        <p:nvGrpSpPr>
          <p:cNvPr id="865" name="Group 865"/>
          <p:cNvGrpSpPr/>
          <p:nvPr/>
        </p:nvGrpSpPr>
        <p:grpSpPr>
          <a:xfrm>
            <a:off x="3578724" y="4211954"/>
            <a:ext cx="4646253" cy="2553963"/>
            <a:chOff x="0" y="0"/>
            <a:chExt cx="4646252" cy="2553962"/>
          </a:xfrm>
        </p:grpSpPr>
        <p:grpSp>
          <p:nvGrpSpPr>
            <p:cNvPr id="861" name="Group 861"/>
            <p:cNvGrpSpPr/>
            <p:nvPr/>
          </p:nvGrpSpPr>
          <p:grpSpPr>
            <a:xfrm>
              <a:off x="-1" y="-1"/>
              <a:ext cx="4646254" cy="2553964"/>
              <a:chOff x="0" y="0"/>
              <a:chExt cx="4646252" cy="2553962"/>
            </a:xfrm>
          </p:grpSpPr>
          <p:grpSp>
            <p:nvGrpSpPr>
              <p:cNvPr id="849" name="Group 849"/>
              <p:cNvGrpSpPr/>
              <p:nvPr/>
            </p:nvGrpSpPr>
            <p:grpSpPr>
              <a:xfrm>
                <a:off x="802428" y="1599182"/>
                <a:ext cx="2833479" cy="792783"/>
                <a:chOff x="0" y="0"/>
                <a:chExt cx="2833478" cy="792782"/>
              </a:xfrm>
            </p:grpSpPr>
            <p:sp>
              <p:nvSpPr>
                <p:cNvPr id="847" name="Shape 847"/>
                <p:cNvSpPr/>
                <p:nvPr/>
              </p:nvSpPr>
              <p:spPr>
                <a:xfrm>
                  <a:off x="-1" y="-1"/>
                  <a:ext cx="2833480" cy="792784"/>
                </a:xfrm>
                <a:prstGeom prst="ellipse">
                  <a:avLst/>
                </a:prstGeom>
                <a:solidFill>
                  <a:srgbClr val="FF000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848" name="Shape 848"/>
                <p:cNvSpPr/>
                <p:nvPr/>
              </p:nvSpPr>
              <p:spPr>
                <a:xfrm>
                  <a:off x="414952" y="229489"/>
                  <a:ext cx="2003573" cy="3338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2000">
                      <a:solidFill>
                        <a:srgbClr val="FFFFFF"/>
                      </a:solidFill>
                    </a:defRPr>
                  </a:lvl1pPr>
                </a:lstStyle>
                <a:p>
                  <a:r>
                    <a:t>MEMBERS</a:t>
                  </a:r>
                </a:p>
              </p:txBody>
            </p:sp>
          </p:grpSp>
          <p:grpSp>
            <p:nvGrpSpPr>
              <p:cNvPr id="852" name="Group 852"/>
              <p:cNvGrpSpPr/>
              <p:nvPr/>
            </p:nvGrpSpPr>
            <p:grpSpPr>
              <a:xfrm>
                <a:off x="2219166" y="557304"/>
                <a:ext cx="1866347" cy="223700"/>
                <a:chOff x="0" y="0"/>
                <a:chExt cx="1866345" cy="223699"/>
              </a:xfrm>
            </p:grpSpPr>
            <p:sp>
              <p:nvSpPr>
                <p:cNvPr id="850" name="Shape 850"/>
                <p:cNvSpPr/>
                <p:nvPr/>
              </p:nvSpPr>
              <p:spPr>
                <a:xfrm>
                  <a:off x="0" y="-1"/>
                  <a:ext cx="1866346" cy="223701"/>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851" name="Shape 851"/>
                <p:cNvSpPr/>
                <p:nvPr/>
              </p:nvSpPr>
              <p:spPr>
                <a:xfrm>
                  <a:off x="0" y="14797"/>
                  <a:ext cx="1866346" cy="1941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000">
                      <a:solidFill>
                        <a:srgbClr val="FFFF00"/>
                      </a:solidFill>
                      <a:effectLst>
                        <a:outerShdw blurRad="38100" dist="38100" dir="2700000" rotWithShape="0">
                          <a:srgbClr val="000000">
                            <a:alpha val="43137"/>
                          </a:srgbClr>
                        </a:outerShdw>
                      </a:effectLst>
                    </a:defRPr>
                  </a:lvl1pPr>
                </a:lstStyle>
                <a:p>
                  <a:r>
                    <a:t>Local President</a:t>
                  </a:r>
                </a:p>
              </p:txBody>
            </p:sp>
          </p:grpSp>
          <p:grpSp>
            <p:nvGrpSpPr>
              <p:cNvPr id="855" name="Group 855"/>
              <p:cNvGrpSpPr/>
              <p:nvPr/>
            </p:nvGrpSpPr>
            <p:grpSpPr>
              <a:xfrm>
                <a:off x="2219166" y="869826"/>
                <a:ext cx="1866347" cy="194105"/>
                <a:chOff x="0" y="0"/>
                <a:chExt cx="1866345" cy="194103"/>
              </a:xfrm>
            </p:grpSpPr>
            <p:sp>
              <p:nvSpPr>
                <p:cNvPr id="853" name="Shape 853"/>
                <p:cNvSpPr/>
                <p:nvPr/>
              </p:nvSpPr>
              <p:spPr>
                <a:xfrm>
                  <a:off x="0" y="1570"/>
                  <a:ext cx="1866346" cy="190963"/>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854" name="Shape 854"/>
                <p:cNvSpPr/>
                <p:nvPr/>
              </p:nvSpPr>
              <p:spPr>
                <a:xfrm>
                  <a:off x="0" y="0"/>
                  <a:ext cx="1866346" cy="1941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000">
                      <a:solidFill>
                        <a:srgbClr val="FFFF00"/>
                      </a:solidFill>
                      <a:effectLst>
                        <a:outerShdw blurRad="38100" dist="38100" dir="2700000" rotWithShape="0">
                          <a:srgbClr val="000000">
                            <a:alpha val="43137"/>
                          </a:srgbClr>
                        </a:outerShdw>
                      </a:effectLst>
                    </a:defRPr>
                  </a:lvl1pPr>
                </a:lstStyle>
                <a:p>
                  <a:r>
                    <a:t>Local Executive Board</a:t>
                  </a:r>
                </a:p>
              </p:txBody>
            </p:sp>
          </p:grpSp>
          <p:grpSp>
            <p:nvGrpSpPr>
              <p:cNvPr id="858" name="Group 858"/>
              <p:cNvGrpSpPr/>
              <p:nvPr/>
            </p:nvGrpSpPr>
            <p:grpSpPr>
              <a:xfrm>
                <a:off x="2219166" y="1163082"/>
                <a:ext cx="1866346" cy="194105"/>
                <a:chOff x="0" y="0"/>
                <a:chExt cx="1866344" cy="194103"/>
              </a:xfrm>
            </p:grpSpPr>
            <p:sp>
              <p:nvSpPr>
                <p:cNvPr id="856" name="Shape 856"/>
                <p:cNvSpPr/>
                <p:nvPr/>
              </p:nvSpPr>
              <p:spPr>
                <a:xfrm>
                  <a:off x="0" y="1570"/>
                  <a:ext cx="1866345" cy="190963"/>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857" name="Shape 857"/>
                <p:cNvSpPr/>
                <p:nvPr/>
              </p:nvSpPr>
              <p:spPr>
                <a:xfrm>
                  <a:off x="0" y="0"/>
                  <a:ext cx="1866345" cy="1941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000">
                      <a:solidFill>
                        <a:srgbClr val="FFFF00"/>
                      </a:solidFill>
                      <a:effectLst>
                        <a:outerShdw blurRad="38100" dist="38100" dir="2700000" rotWithShape="0">
                          <a:srgbClr val="000000">
                            <a:alpha val="43137"/>
                          </a:srgbClr>
                        </a:outerShdw>
                      </a:effectLst>
                    </a:defRPr>
                  </a:lvl1pPr>
                </a:lstStyle>
                <a:p>
                  <a:r>
                    <a:t>Stewards</a:t>
                  </a:r>
                </a:p>
              </p:txBody>
            </p:sp>
          </p:grpSp>
          <p:sp>
            <p:nvSpPr>
              <p:cNvPr id="859" name="Shape 859"/>
              <p:cNvSpPr/>
              <p:nvPr/>
            </p:nvSpPr>
            <p:spPr>
              <a:xfrm>
                <a:off x="-1" y="-1"/>
                <a:ext cx="4646254" cy="2553964"/>
              </a:xfrm>
              <a:prstGeom prst="ellipse">
                <a:avLst/>
              </a:prstGeom>
              <a:noFill/>
              <a:ln w="12700" cap="flat">
                <a:solidFill>
                  <a:srgbClr val="42719B"/>
                </a:solidFill>
                <a:prstDash val="solid"/>
                <a:miter lim="800000"/>
              </a:ln>
              <a:effectLst/>
            </p:spPr>
            <p:txBody>
              <a:bodyPr wrap="square" lIns="45719" tIns="45719" rIns="45719" bIns="45719" numCol="1" anchor="ctr">
                <a:noAutofit/>
              </a:bodyPr>
              <a:lstStyle/>
              <a:p>
                <a:pPr algn="ctr" defTabSz="257815">
                  <a:defRPr sz="1000">
                    <a:solidFill>
                      <a:srgbClr val="FFFFFF"/>
                    </a:solidFill>
                  </a:defRPr>
                </a:pPr>
                <a:endParaRPr/>
              </a:p>
            </p:txBody>
          </p:sp>
          <p:sp>
            <p:nvSpPr>
              <p:cNvPr id="860" name="Shape 860"/>
              <p:cNvSpPr/>
              <p:nvPr/>
            </p:nvSpPr>
            <p:spPr>
              <a:xfrm>
                <a:off x="1549272" y="90086"/>
                <a:ext cx="1418677" cy="3200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defTabSz="257815">
                  <a:defRPr sz="1500" b="1"/>
                </a:pPr>
                <a:r>
                  <a:t>LOCALS</a:t>
                </a:r>
                <a:r>
                  <a:rPr sz="1000" b="0"/>
                  <a:t> </a:t>
                </a:r>
              </a:p>
            </p:txBody>
          </p:sp>
        </p:grpSp>
        <p:grpSp>
          <p:nvGrpSpPr>
            <p:cNvPr id="864" name="Group 864"/>
            <p:cNvGrpSpPr/>
            <p:nvPr/>
          </p:nvGrpSpPr>
          <p:grpSpPr>
            <a:xfrm>
              <a:off x="220288" y="658274"/>
              <a:ext cx="1778592" cy="614605"/>
              <a:chOff x="0" y="0"/>
              <a:chExt cx="1778591" cy="614604"/>
            </a:xfrm>
          </p:grpSpPr>
          <p:sp>
            <p:nvSpPr>
              <p:cNvPr id="862" name="Shape 862"/>
              <p:cNvSpPr/>
              <p:nvPr/>
            </p:nvSpPr>
            <p:spPr>
              <a:xfrm>
                <a:off x="0" y="0"/>
                <a:ext cx="1778592" cy="614605"/>
              </a:xfrm>
              <a:prstGeom prst="diamond">
                <a:avLst/>
              </a:prstGeom>
              <a:solidFill>
                <a:schemeClr val="accent4"/>
              </a:solidFill>
              <a:ln w="12700" cap="flat">
                <a:solidFill>
                  <a:srgbClr val="BA8C00"/>
                </a:solidFill>
                <a:prstDash val="solid"/>
                <a:miter lim="800000"/>
              </a:ln>
              <a:effectLst/>
            </p:spPr>
            <p:txBody>
              <a:bodyPr wrap="square" lIns="45719" tIns="45719" rIns="45719" bIns="45719" numCol="1" anchor="ctr">
                <a:noAutofit/>
              </a:bodyPr>
              <a:lstStyle/>
              <a:p>
                <a:pPr algn="ctr" defTabSz="257815">
                  <a:defRPr>
                    <a:solidFill>
                      <a:srgbClr val="FFFFFF"/>
                    </a:solidFill>
                  </a:defRPr>
                </a:pPr>
                <a:endParaRPr/>
              </a:p>
            </p:txBody>
          </p:sp>
          <p:sp>
            <p:nvSpPr>
              <p:cNvPr id="863" name="Shape 863"/>
              <p:cNvSpPr/>
              <p:nvPr/>
            </p:nvSpPr>
            <p:spPr>
              <a:xfrm>
                <a:off x="444647" y="147282"/>
                <a:ext cx="889297" cy="3200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defTabSz="257815">
                  <a:defRPr sz="700" b="1"/>
                </a:pPr>
                <a:r>
                  <a:t>Local</a:t>
                </a:r>
                <a:endParaRPr>
                  <a:solidFill>
                    <a:srgbClr val="FFFFFF"/>
                  </a:solidFill>
                </a:endParaRPr>
              </a:p>
              <a:p>
                <a:pPr algn="ctr" defTabSz="257815">
                  <a:defRPr sz="700" b="1"/>
                </a:pPr>
                <a:r>
                  <a:t>Constitution</a:t>
                </a:r>
              </a:p>
            </p:txBody>
          </p:sp>
        </p:grpSp>
      </p:grpSp>
      <p:sp>
        <p:nvSpPr>
          <p:cNvPr id="866" name="Shape 866"/>
          <p:cNvSpPr/>
          <p:nvPr/>
        </p:nvSpPr>
        <p:spPr>
          <a:xfrm>
            <a:off x="3745598" y="215672"/>
            <a:ext cx="4883314" cy="459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257815">
              <a:defRPr sz="2400" b="1"/>
            </a:lvl1pPr>
          </a:lstStyle>
          <a:p>
            <a:r>
              <a:t>AFGE GOVERNING STRUCTURE</a:t>
            </a:r>
          </a:p>
        </p:txBody>
      </p:sp>
      <p:pic>
        <p:nvPicPr>
          <p:cNvPr id="867" name="image16.jpg"/>
          <p:cNvPicPr>
            <a:picLocks noChangeAspect="1"/>
          </p:cNvPicPr>
          <p:nvPr/>
        </p:nvPicPr>
        <p:blipFill>
          <a:blip r:embed="rId3">
            <a:extLst/>
          </a:blip>
          <a:stretch>
            <a:fillRect/>
          </a:stretch>
        </p:blipFill>
        <p:spPr>
          <a:xfrm>
            <a:off x="9976029" y="5459415"/>
            <a:ext cx="673209" cy="1356085"/>
          </a:xfrm>
          <a:prstGeom prst="rect">
            <a:avLst/>
          </a:prstGeom>
          <a:ln w="12700">
            <a:miter lim="400000"/>
          </a:ln>
        </p:spPr>
      </p:pic>
      <p:sp>
        <p:nvSpPr>
          <p:cNvPr id="870" name="Shape 870"/>
          <p:cNvSpPr/>
          <p:nvPr/>
        </p:nvSpPr>
        <p:spPr>
          <a:xfrm>
            <a:off x="8230870" y="3472179"/>
            <a:ext cx="1550671" cy="20154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ln w="6350">
            <a:solidFill>
              <a:schemeClr val="accent1"/>
            </a:solidFill>
            <a:miter/>
          </a:ln>
        </p:spPr>
        <p:txBody>
          <a:bodyPr/>
          <a:lstStyle/>
          <a:p>
            <a:endParaRPr/>
          </a:p>
        </p:txBody>
      </p:sp>
      <p:sp>
        <p:nvSpPr>
          <p:cNvPr id="871" name="Shape 871"/>
          <p:cNvSpPr/>
          <p:nvPr/>
        </p:nvSpPr>
        <p:spPr>
          <a:xfrm>
            <a:off x="1936750" y="1460500"/>
            <a:ext cx="1634490" cy="402717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0694" y="0"/>
                </a:lnTo>
              </a:path>
            </a:pathLst>
          </a:custGeom>
          <a:ln w="6350">
            <a:solidFill>
              <a:schemeClr val="accent1"/>
            </a:solidFill>
            <a:miter/>
            <a:tailEnd type="triangle"/>
          </a:ln>
        </p:spPr>
        <p:txBody>
          <a:bodyPr/>
          <a:lstStyle/>
          <a:p>
            <a:endParaRPr/>
          </a:p>
        </p:txBody>
      </p:sp>
    </p:spTree>
    <p:extLst>
      <p:ext uri="{BB962C8B-B14F-4D97-AF65-F5344CB8AC3E}">
        <p14:creationId xmlns:p14="http://schemas.microsoft.com/office/powerpoint/2010/main" val="359662007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p:nvPr/>
        </p:nvSpPr>
        <p:spPr>
          <a:xfrm>
            <a:off x="2472489" y="5247209"/>
            <a:ext cx="3657601" cy="650241"/>
          </a:xfrm>
          <a:prstGeom prst="rect">
            <a:avLst/>
          </a:prstGeom>
          <a:ln w="12700">
            <a:solidFill>
              <a:srgbClr val="7030A0"/>
            </a:solidFill>
            <a:miter lim="400000"/>
          </a:ln>
          <a:extLst>
            <a:ext uri="{C572A759-6A51-4108-AA02-DFA0A04FC94B}">
              <ma14:wrappingTextBoxFlag xmlns="" xmlns:ma14="http://schemas.microsoft.com/office/mac/drawingml/2011/main" val="1"/>
            </a:ext>
          </a:extLst>
        </p:spPr>
        <p:txBody>
          <a:bodyPr lIns="45719" rIns="45719">
            <a:spAutoFit/>
          </a:bodyPr>
          <a:lstStyle>
            <a:lvl1pPr>
              <a:defRPr sz="3600" i="1">
                <a:effectLst>
                  <a:outerShdw blurRad="38100" dist="38100" dir="2700000" rotWithShape="0">
                    <a:srgbClr val="000000">
                      <a:alpha val="43137"/>
                    </a:srgbClr>
                  </a:outerShdw>
                </a:effectLst>
              </a:defRPr>
            </a:lvl1pPr>
          </a:lstStyle>
          <a:p>
            <a:r>
              <a:rPr b="1" i="0" dirty="0">
                <a:solidFill>
                  <a:srgbClr val="7030A0"/>
                </a:solidFill>
                <a:latin typeface="+mn-lt"/>
              </a:rPr>
              <a:t>Affiliate Unions</a:t>
            </a:r>
          </a:p>
        </p:txBody>
      </p:sp>
      <p:sp>
        <p:nvSpPr>
          <p:cNvPr id="736" name="Shape 736"/>
          <p:cNvSpPr/>
          <p:nvPr/>
        </p:nvSpPr>
        <p:spPr>
          <a:xfrm>
            <a:off x="373362" y="3429000"/>
            <a:ext cx="2344068" cy="954107"/>
          </a:xfrm>
          <a:prstGeom prst="rect">
            <a:avLst/>
          </a:prstGeom>
          <a:ln w="12700">
            <a:solidFill>
              <a:schemeClr val="tx2">
                <a:lumMod val="50000"/>
              </a:schemeClr>
            </a:solid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2400" b="1">
                <a:effectLst>
                  <a:outerShdw blurRad="38100" dist="38100" dir="2700000" rotWithShape="0">
                    <a:srgbClr val="000000">
                      <a:alpha val="43137"/>
                    </a:srgbClr>
                  </a:outerShdw>
                </a:effectLst>
              </a:defRPr>
            </a:lvl1pPr>
          </a:lstStyle>
          <a:p>
            <a:r>
              <a:rPr sz="2800" dirty="0">
                <a:solidFill>
                  <a:schemeClr val="tx2">
                    <a:lumMod val="50000"/>
                  </a:schemeClr>
                </a:solidFill>
              </a:rPr>
              <a:t>State Federations</a:t>
            </a:r>
          </a:p>
        </p:txBody>
      </p:sp>
      <p:sp>
        <p:nvSpPr>
          <p:cNvPr id="737" name="Shape 737"/>
          <p:cNvSpPr/>
          <p:nvPr/>
        </p:nvSpPr>
        <p:spPr>
          <a:xfrm>
            <a:off x="287148" y="4545115"/>
            <a:ext cx="2095500" cy="954107"/>
          </a:xfrm>
          <a:prstGeom prst="rect">
            <a:avLst/>
          </a:prstGeom>
          <a:ln w="12700">
            <a:solidFill>
              <a:schemeClr val="accent5"/>
            </a:solidFill>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800" i="1">
                <a:effectLst>
                  <a:outerShdw blurRad="38100" dist="38100" dir="2700000" rotWithShape="0">
                    <a:srgbClr val="000000">
                      <a:alpha val="43137"/>
                    </a:srgbClr>
                  </a:outerShdw>
                </a:effectLst>
              </a:defRPr>
            </a:lvl1pPr>
          </a:lstStyle>
          <a:p>
            <a:pPr algn="ctr"/>
            <a:r>
              <a:rPr i="0" dirty="0">
                <a:solidFill>
                  <a:schemeClr val="accent1">
                    <a:lumMod val="75000"/>
                  </a:schemeClr>
                </a:solidFill>
              </a:rPr>
              <a:t>Constituency Groups</a:t>
            </a:r>
          </a:p>
        </p:txBody>
      </p:sp>
      <p:sp>
        <p:nvSpPr>
          <p:cNvPr id="738" name="Shape 738"/>
          <p:cNvSpPr/>
          <p:nvPr/>
        </p:nvSpPr>
        <p:spPr>
          <a:xfrm>
            <a:off x="2852194" y="4191765"/>
            <a:ext cx="3101188" cy="954107"/>
          </a:xfrm>
          <a:prstGeom prst="rect">
            <a:avLst/>
          </a:prstGeom>
          <a:ln w="12700">
            <a:solidFill>
              <a:schemeClr val="accent6"/>
            </a:solidFill>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400" b="1">
                <a:effectLst>
                  <a:outerShdw blurRad="38100" dist="38100" dir="2700000" rotWithShape="0">
                    <a:srgbClr val="000000">
                      <a:alpha val="43137"/>
                    </a:srgbClr>
                  </a:outerShdw>
                </a:effectLst>
              </a:defRPr>
            </a:lvl1pPr>
          </a:lstStyle>
          <a:p>
            <a:pPr algn="ctr"/>
            <a:r>
              <a:rPr sz="2800" dirty="0">
                <a:solidFill>
                  <a:schemeClr val="accent6">
                    <a:lumMod val="75000"/>
                  </a:schemeClr>
                </a:solidFill>
                <a:latin typeface="+mn-lt"/>
              </a:rPr>
              <a:t>Central Labor Councils</a:t>
            </a:r>
          </a:p>
        </p:txBody>
      </p:sp>
      <p:sp>
        <p:nvSpPr>
          <p:cNvPr id="739" name="Shape 739"/>
          <p:cNvSpPr/>
          <p:nvPr/>
        </p:nvSpPr>
        <p:spPr>
          <a:xfrm>
            <a:off x="2958087" y="3112978"/>
            <a:ext cx="2995295" cy="954107"/>
          </a:xfrm>
          <a:prstGeom prst="rect">
            <a:avLst/>
          </a:prstGeom>
          <a:ln w="12700">
            <a:solidFill>
              <a:schemeClr val="tx1"/>
            </a:solid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2400" b="1">
                <a:effectLst>
                  <a:outerShdw blurRad="38100" dist="38100" dir="2700000" rotWithShape="0">
                    <a:srgbClr val="000000">
                      <a:alpha val="43137"/>
                    </a:srgbClr>
                  </a:outerShdw>
                </a:effectLst>
              </a:defRPr>
            </a:lvl1pPr>
          </a:lstStyle>
          <a:p>
            <a:r>
              <a:rPr sz="2800" dirty="0">
                <a:latin typeface="+mn-lt"/>
              </a:rPr>
              <a:t>Area Labor Federations</a:t>
            </a:r>
          </a:p>
        </p:txBody>
      </p:sp>
      <p:sp>
        <p:nvSpPr>
          <p:cNvPr id="740" name="Shape 740"/>
          <p:cNvSpPr/>
          <p:nvPr/>
        </p:nvSpPr>
        <p:spPr>
          <a:xfrm>
            <a:off x="91919" y="2816728"/>
            <a:ext cx="2485958" cy="523220"/>
          </a:xfrm>
          <a:prstGeom prst="rect">
            <a:avLst/>
          </a:prstGeom>
          <a:ln w="12700">
            <a:solidFill>
              <a:schemeClr val="accent4">
                <a:lumMod val="50000"/>
              </a:schemeClr>
            </a:solid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2800" i="1">
                <a:effectLst>
                  <a:outerShdw blurRad="38100" dist="38100" dir="2700000" rotWithShape="0">
                    <a:srgbClr val="000000">
                      <a:alpha val="43137"/>
                    </a:srgbClr>
                  </a:outerShdw>
                </a:effectLst>
              </a:defRPr>
            </a:lvl1pPr>
          </a:lstStyle>
          <a:p>
            <a:r>
              <a:rPr b="1" i="0" dirty="0">
                <a:solidFill>
                  <a:schemeClr val="accent4">
                    <a:lumMod val="50000"/>
                  </a:schemeClr>
                </a:solidFill>
                <a:latin typeface="+mn-lt"/>
              </a:rPr>
              <a:t>Allied Groups</a:t>
            </a:r>
          </a:p>
        </p:txBody>
      </p:sp>
      <p:sp>
        <p:nvSpPr>
          <p:cNvPr id="4" name="Callout: Down Arrow 3">
            <a:extLst>
              <a:ext uri="{FF2B5EF4-FFF2-40B4-BE49-F238E27FC236}">
                <a16:creationId xmlns:a16="http://schemas.microsoft.com/office/drawing/2014/main" id="{30D6CF51-6C71-4560-81EE-D90573FA156D}"/>
              </a:ext>
            </a:extLst>
          </p:cNvPr>
          <p:cNvSpPr/>
          <p:nvPr/>
        </p:nvSpPr>
        <p:spPr>
          <a:xfrm>
            <a:off x="963335" y="155032"/>
            <a:ext cx="3866221" cy="2856754"/>
          </a:xfrm>
          <a:prstGeom prst="downArrowCallout">
            <a:avLst/>
          </a:prstGeom>
          <a:noFill/>
          <a:ln w="12700" cap="flat">
            <a:solidFill>
              <a:schemeClr val="accent1"/>
            </a:solidFill>
            <a:prstDash val="solid"/>
            <a:miter lim="800000"/>
          </a:ln>
          <a:effectLst>
            <a:outerShdw blurRad="50800" dist="38100" dir="16200000"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TextBox 2">
            <a:extLst>
              <a:ext uri="{FF2B5EF4-FFF2-40B4-BE49-F238E27FC236}">
                <a16:creationId xmlns:a16="http://schemas.microsoft.com/office/drawing/2014/main" id="{DCFC2BAB-5D3E-4CC7-B116-0FE0376C6F2D}"/>
              </a:ext>
            </a:extLst>
          </p:cNvPr>
          <p:cNvSpPr txBox="1"/>
          <p:nvPr/>
        </p:nvSpPr>
        <p:spPr>
          <a:xfrm>
            <a:off x="6438900" y="155032"/>
            <a:ext cx="5170677" cy="923328"/>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Largest federation of unions in the United States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AFGE is a member of the AFLCIO, especially at the regional level</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79260999-9C0F-4255-ACF7-53B9DDBA1148}"/>
              </a:ext>
            </a:extLst>
          </p:cNvPr>
          <p:cNvSpPr txBox="1"/>
          <p:nvPr/>
        </p:nvSpPr>
        <p:spPr>
          <a:xfrm>
            <a:off x="1372445" y="75047"/>
            <a:ext cx="304800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000000"/>
                </a:solidFill>
                <a:effectLst/>
                <a:uFillTx/>
                <a:latin typeface="+mn-lt"/>
                <a:ea typeface="+mj-ea"/>
                <a:cs typeface="+mj-cs"/>
                <a:sym typeface="Calibri"/>
              </a:rPr>
              <a:t>AFL CIO</a:t>
            </a:r>
          </a:p>
        </p:txBody>
      </p:sp>
      <p:sp>
        <p:nvSpPr>
          <p:cNvPr id="8" name="TextBox 7">
            <a:extLst>
              <a:ext uri="{FF2B5EF4-FFF2-40B4-BE49-F238E27FC236}">
                <a16:creationId xmlns:a16="http://schemas.microsoft.com/office/drawing/2014/main" id="{07CCCE8B-EABF-440A-98A9-C8956E4CF4D6}"/>
              </a:ext>
            </a:extLst>
          </p:cNvPr>
          <p:cNvSpPr txBox="1"/>
          <p:nvPr/>
        </p:nvSpPr>
        <p:spPr>
          <a:xfrm>
            <a:off x="919084" y="768329"/>
            <a:ext cx="386622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mj-lt"/>
                <a:ea typeface="+mj-ea"/>
                <a:cs typeface="+mj-cs"/>
                <a:sym typeface="Calibri"/>
              </a:rPr>
              <a:t>AMERICAN FEDERATION OF LABOR</a:t>
            </a:r>
          </a:p>
          <a:p>
            <a:pPr marL="0" marR="0" indent="0" algn="ctr" defTabSz="914400" rtl="0" fontAlgn="auto" latinLnBrk="0" hangingPunct="0">
              <a:lnSpc>
                <a:spcPct val="100000"/>
              </a:lnSpc>
              <a:spcBef>
                <a:spcPts val="0"/>
              </a:spcBef>
              <a:spcAft>
                <a:spcPts val="0"/>
              </a:spcAft>
              <a:buClrTx/>
              <a:buSzTx/>
              <a:buFontTx/>
              <a:buNone/>
              <a:tabLst/>
            </a:pPr>
            <a:r>
              <a:rPr lang="en-US" sz="1600" dirty="0"/>
              <a:t>CONGRESS OF INDUSTRIAL ORGANIZATIONS</a:t>
            </a:r>
          </a:p>
          <a:p>
            <a:pPr marL="0" marR="0" indent="0" algn="ctr"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lang="en-US" sz="1600" dirty="0"/>
              <a:t>WWW.AFLCIO.ORG</a:t>
            </a:r>
            <a:endParaRPr kumimoji="0" lang="en-US" sz="1600" b="0" i="0" u="none" strike="noStrike" cap="none" spc="0" normalizeH="0" baseline="0" dirty="0">
              <a:ln>
                <a:noFill/>
              </a:ln>
              <a:solidFill>
                <a:srgbClr val="000000"/>
              </a:solidFill>
              <a:effectLst/>
              <a:uFillTx/>
              <a:latin typeface="+mj-lt"/>
              <a:ea typeface="+mj-ea"/>
              <a:cs typeface="+mj-cs"/>
              <a:sym typeface="Calibri"/>
            </a:endParaRPr>
          </a:p>
        </p:txBody>
      </p:sp>
      <p:sp>
        <p:nvSpPr>
          <p:cNvPr id="9" name="TextBox 8">
            <a:extLst>
              <a:ext uri="{FF2B5EF4-FFF2-40B4-BE49-F238E27FC236}">
                <a16:creationId xmlns:a16="http://schemas.microsoft.com/office/drawing/2014/main" id="{B5B855AB-787E-4BDC-A244-11FBBFC88D15}"/>
              </a:ext>
            </a:extLst>
          </p:cNvPr>
          <p:cNvSpPr txBox="1"/>
          <p:nvPr/>
        </p:nvSpPr>
        <p:spPr>
          <a:xfrm>
            <a:off x="6438900" y="1281709"/>
            <a:ext cx="5114925"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ctr" defTabSz="914400" rtl="0" fontAlgn="auto" latinLnBrk="0" hangingPunct="0">
              <a:lnSpc>
                <a:spcPct val="100000"/>
              </a:lnSpc>
              <a:spcBef>
                <a:spcPts val="0"/>
              </a:spcBef>
              <a:spcAft>
                <a:spcPts val="0"/>
              </a:spcAft>
              <a:buClrTx/>
              <a:buSzTx/>
              <a:tabLst/>
            </a:pPr>
            <a:r>
              <a:rPr kumimoji="0" lang="en-US" sz="1800" b="1" i="0" u="sng" strike="noStrike" cap="none" spc="0" normalizeH="0" baseline="0" dirty="0">
                <a:ln>
                  <a:noFill/>
                </a:ln>
                <a:solidFill>
                  <a:srgbClr val="000000"/>
                </a:solidFill>
                <a:effectLst/>
                <a:uFillTx/>
                <a:latin typeface="+mj-lt"/>
                <a:ea typeface="+mj-ea"/>
                <a:cs typeface="+mj-cs"/>
                <a:sym typeface="Calibri"/>
              </a:rPr>
              <a:t>State Federations, Area Labor Federations, Central Labor Councils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Mobilize around organizing campaigns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Focus on county or city concerns: lobbying, elections, zoning, county/city economic issues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State legislative work; collective local union actions like boycotts, strikes</a:t>
            </a:r>
            <a:r>
              <a:rPr lang="en-US" dirty="0"/>
              <a:t> &amp; picketing</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1" i="0" u="none" strike="noStrike" cap="none" spc="0" normalizeH="0" baseline="0" dirty="0">
                <a:ln>
                  <a:noFill/>
                </a:ln>
                <a:solidFill>
                  <a:srgbClr val="FF0000"/>
                </a:solidFill>
                <a:effectLst/>
                <a:uFillTx/>
                <a:latin typeface="+mj-lt"/>
                <a:ea typeface="+mj-ea"/>
                <a:cs typeface="+mj-cs"/>
                <a:sym typeface="Calibri"/>
              </a:rPr>
              <a:t>Visit AFL website to get connected as a </a:t>
            </a:r>
            <a:r>
              <a:rPr lang="en-US" b="1" dirty="0">
                <a:solidFill>
                  <a:srgbClr val="FF0000"/>
                </a:solidFill>
              </a:rPr>
              <a:t>Steward</a:t>
            </a:r>
            <a:endParaRPr kumimoji="0" lang="en-US" sz="1800" b="1" i="0" u="none" strike="noStrike" cap="none" spc="0" normalizeH="0" baseline="0" dirty="0">
              <a:ln>
                <a:noFill/>
              </a:ln>
              <a:solidFill>
                <a:srgbClr val="FF0000"/>
              </a:solidFill>
              <a:effectLst/>
              <a:uFillTx/>
              <a:sym typeface="Calibri"/>
            </a:endParaRPr>
          </a:p>
        </p:txBody>
      </p:sp>
      <p:sp>
        <p:nvSpPr>
          <p:cNvPr id="10" name="TextBox 9">
            <a:extLst>
              <a:ext uri="{FF2B5EF4-FFF2-40B4-BE49-F238E27FC236}">
                <a16:creationId xmlns:a16="http://schemas.microsoft.com/office/drawing/2014/main" id="{B18A9952-FE8B-4748-8318-F7BDE1BFA01B}"/>
              </a:ext>
            </a:extLst>
          </p:cNvPr>
          <p:cNvSpPr txBox="1"/>
          <p:nvPr/>
        </p:nvSpPr>
        <p:spPr>
          <a:xfrm>
            <a:off x="6457460" y="3833048"/>
            <a:ext cx="5361178"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sng" strike="noStrike" cap="none" spc="0" normalizeH="0" baseline="0" dirty="0">
                <a:ln>
                  <a:noFill/>
                </a:ln>
                <a:solidFill>
                  <a:srgbClr val="000000"/>
                </a:solidFill>
                <a:effectLst/>
                <a:uFillTx/>
                <a:latin typeface="+mj-lt"/>
                <a:ea typeface="+mj-ea"/>
                <a:cs typeface="+mj-cs"/>
                <a:sym typeface="Calibri"/>
              </a:rPr>
              <a:t>Constituency Groups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Non-profit, non-partisan organizations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Under-represented groups: </a:t>
            </a:r>
            <a:r>
              <a:rPr lang="en-US" dirty="0"/>
              <a:t>increasing membership, voter registrations, mobilizing bodies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Examples: A. Phillip Randolph Institute,</a:t>
            </a:r>
            <a:r>
              <a:rPr kumimoji="0" lang="en-US" sz="1800" b="0" i="0" u="none" strike="noStrike" cap="none" spc="0" normalizeH="0" dirty="0">
                <a:ln>
                  <a:noFill/>
                </a:ln>
                <a:solidFill>
                  <a:srgbClr val="000000"/>
                </a:solidFill>
                <a:effectLst/>
                <a:uFillTx/>
                <a:latin typeface="+mj-lt"/>
                <a:ea typeface="+mj-ea"/>
                <a:cs typeface="+mj-cs"/>
                <a:sym typeface="Calibri"/>
              </a:rPr>
              <a:t> Coalition of Labor Union Women, Pride at Work</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931794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36"/>
                                        </p:tgtEl>
                                        <p:attrNameLst>
                                          <p:attrName>style.visibility</p:attrName>
                                        </p:attrNameLst>
                                      </p:cBhvr>
                                      <p:to>
                                        <p:strVal val="visible"/>
                                      </p:to>
                                    </p:set>
                                    <p:animEffect transition="in" filter="fade">
                                      <p:cBhvr>
                                        <p:cTn id="29" dur="1000"/>
                                        <p:tgtEl>
                                          <p:spTgt spid="736"/>
                                        </p:tgtEl>
                                      </p:cBhvr>
                                    </p:animEffect>
                                    <p:anim calcmode="lin" valueType="num">
                                      <p:cBhvr>
                                        <p:cTn id="30" dur="1000" fill="hold"/>
                                        <p:tgtEl>
                                          <p:spTgt spid="736"/>
                                        </p:tgtEl>
                                        <p:attrNameLst>
                                          <p:attrName>ppt_x</p:attrName>
                                        </p:attrNameLst>
                                      </p:cBhvr>
                                      <p:tavLst>
                                        <p:tav tm="0">
                                          <p:val>
                                            <p:strVal val="#ppt_x"/>
                                          </p:val>
                                        </p:tav>
                                        <p:tav tm="100000">
                                          <p:val>
                                            <p:strVal val="#ppt_x"/>
                                          </p:val>
                                        </p:tav>
                                      </p:tavLst>
                                    </p:anim>
                                    <p:anim calcmode="lin" valueType="num">
                                      <p:cBhvr>
                                        <p:cTn id="31" dur="1000" fill="hold"/>
                                        <p:tgtEl>
                                          <p:spTgt spid="73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39"/>
                                        </p:tgtEl>
                                        <p:attrNameLst>
                                          <p:attrName>style.visibility</p:attrName>
                                        </p:attrNameLst>
                                      </p:cBhvr>
                                      <p:to>
                                        <p:strVal val="visible"/>
                                      </p:to>
                                    </p:set>
                                    <p:animEffect transition="in" filter="fade">
                                      <p:cBhvr>
                                        <p:cTn id="34" dur="1000"/>
                                        <p:tgtEl>
                                          <p:spTgt spid="739"/>
                                        </p:tgtEl>
                                      </p:cBhvr>
                                    </p:animEffect>
                                    <p:anim calcmode="lin" valueType="num">
                                      <p:cBhvr>
                                        <p:cTn id="35" dur="1000" fill="hold"/>
                                        <p:tgtEl>
                                          <p:spTgt spid="739"/>
                                        </p:tgtEl>
                                        <p:attrNameLst>
                                          <p:attrName>ppt_x</p:attrName>
                                        </p:attrNameLst>
                                      </p:cBhvr>
                                      <p:tavLst>
                                        <p:tav tm="0">
                                          <p:val>
                                            <p:strVal val="#ppt_x"/>
                                          </p:val>
                                        </p:tav>
                                        <p:tav tm="100000">
                                          <p:val>
                                            <p:strVal val="#ppt_x"/>
                                          </p:val>
                                        </p:tav>
                                      </p:tavLst>
                                    </p:anim>
                                    <p:anim calcmode="lin" valueType="num">
                                      <p:cBhvr>
                                        <p:cTn id="36" dur="1000" fill="hold"/>
                                        <p:tgtEl>
                                          <p:spTgt spid="73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38"/>
                                        </p:tgtEl>
                                        <p:attrNameLst>
                                          <p:attrName>style.visibility</p:attrName>
                                        </p:attrNameLst>
                                      </p:cBhvr>
                                      <p:to>
                                        <p:strVal val="visible"/>
                                      </p:to>
                                    </p:set>
                                    <p:animEffect transition="in" filter="fade">
                                      <p:cBhvr>
                                        <p:cTn id="39" dur="1000"/>
                                        <p:tgtEl>
                                          <p:spTgt spid="738"/>
                                        </p:tgtEl>
                                      </p:cBhvr>
                                    </p:animEffect>
                                    <p:anim calcmode="lin" valueType="num">
                                      <p:cBhvr>
                                        <p:cTn id="40" dur="1000" fill="hold"/>
                                        <p:tgtEl>
                                          <p:spTgt spid="738"/>
                                        </p:tgtEl>
                                        <p:attrNameLst>
                                          <p:attrName>ppt_x</p:attrName>
                                        </p:attrNameLst>
                                      </p:cBhvr>
                                      <p:tavLst>
                                        <p:tav tm="0">
                                          <p:val>
                                            <p:strVal val="#ppt_x"/>
                                          </p:val>
                                        </p:tav>
                                        <p:tav tm="100000">
                                          <p:val>
                                            <p:strVal val="#ppt_x"/>
                                          </p:val>
                                        </p:tav>
                                      </p:tavLst>
                                    </p:anim>
                                    <p:anim calcmode="lin" valueType="num">
                                      <p:cBhvr>
                                        <p:cTn id="41" dur="1000" fill="hold"/>
                                        <p:tgtEl>
                                          <p:spTgt spid="73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37"/>
                                        </p:tgtEl>
                                        <p:attrNameLst>
                                          <p:attrName>style.visibility</p:attrName>
                                        </p:attrNameLst>
                                      </p:cBhvr>
                                      <p:to>
                                        <p:strVal val="visible"/>
                                      </p:to>
                                    </p:set>
                                    <p:animEffect transition="in" filter="fade">
                                      <p:cBhvr>
                                        <p:cTn id="51" dur="1000"/>
                                        <p:tgtEl>
                                          <p:spTgt spid="737"/>
                                        </p:tgtEl>
                                      </p:cBhvr>
                                    </p:animEffect>
                                    <p:anim calcmode="lin" valueType="num">
                                      <p:cBhvr>
                                        <p:cTn id="52" dur="1000" fill="hold"/>
                                        <p:tgtEl>
                                          <p:spTgt spid="737"/>
                                        </p:tgtEl>
                                        <p:attrNameLst>
                                          <p:attrName>ppt_x</p:attrName>
                                        </p:attrNameLst>
                                      </p:cBhvr>
                                      <p:tavLst>
                                        <p:tav tm="0">
                                          <p:val>
                                            <p:strVal val="#ppt_x"/>
                                          </p:val>
                                        </p:tav>
                                        <p:tav tm="100000">
                                          <p:val>
                                            <p:strVal val="#ppt_x"/>
                                          </p:val>
                                        </p:tav>
                                      </p:tavLst>
                                    </p:anim>
                                    <p:anim calcmode="lin" valueType="num">
                                      <p:cBhvr>
                                        <p:cTn id="53" dur="1000" fill="hold"/>
                                        <p:tgtEl>
                                          <p:spTgt spid="73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40"/>
                                        </p:tgtEl>
                                        <p:attrNameLst>
                                          <p:attrName>style.visibility</p:attrName>
                                        </p:attrNameLst>
                                      </p:cBhvr>
                                      <p:to>
                                        <p:strVal val="visible"/>
                                      </p:to>
                                    </p:set>
                                    <p:animEffect transition="in" filter="fade">
                                      <p:cBhvr>
                                        <p:cTn id="63" dur="1000"/>
                                        <p:tgtEl>
                                          <p:spTgt spid="740"/>
                                        </p:tgtEl>
                                      </p:cBhvr>
                                    </p:animEffect>
                                    <p:anim calcmode="lin" valueType="num">
                                      <p:cBhvr>
                                        <p:cTn id="64" dur="1000" fill="hold"/>
                                        <p:tgtEl>
                                          <p:spTgt spid="740"/>
                                        </p:tgtEl>
                                        <p:attrNameLst>
                                          <p:attrName>ppt_x</p:attrName>
                                        </p:attrNameLst>
                                      </p:cBhvr>
                                      <p:tavLst>
                                        <p:tav tm="0">
                                          <p:val>
                                            <p:strVal val="#ppt_x"/>
                                          </p:val>
                                        </p:tav>
                                        <p:tav tm="100000">
                                          <p:val>
                                            <p:strVal val="#ppt_x"/>
                                          </p:val>
                                        </p:tav>
                                      </p:tavLst>
                                    </p:anim>
                                    <p:anim calcmode="lin" valueType="num">
                                      <p:cBhvr>
                                        <p:cTn id="65" dur="1000" fill="hold"/>
                                        <p:tgtEl>
                                          <p:spTgt spid="74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35"/>
                                        </p:tgtEl>
                                        <p:attrNameLst>
                                          <p:attrName>style.visibility</p:attrName>
                                        </p:attrNameLst>
                                      </p:cBhvr>
                                      <p:to>
                                        <p:strVal val="visible"/>
                                      </p:to>
                                    </p:set>
                                    <p:animEffect transition="in" filter="fade">
                                      <p:cBhvr>
                                        <p:cTn id="70" dur="1000"/>
                                        <p:tgtEl>
                                          <p:spTgt spid="735"/>
                                        </p:tgtEl>
                                      </p:cBhvr>
                                    </p:animEffect>
                                    <p:anim calcmode="lin" valueType="num">
                                      <p:cBhvr>
                                        <p:cTn id="71" dur="1000" fill="hold"/>
                                        <p:tgtEl>
                                          <p:spTgt spid="735"/>
                                        </p:tgtEl>
                                        <p:attrNameLst>
                                          <p:attrName>ppt_x</p:attrName>
                                        </p:attrNameLst>
                                      </p:cBhvr>
                                      <p:tavLst>
                                        <p:tav tm="0">
                                          <p:val>
                                            <p:strVal val="#ppt_x"/>
                                          </p:val>
                                        </p:tav>
                                        <p:tav tm="100000">
                                          <p:val>
                                            <p:strVal val="#ppt_x"/>
                                          </p:val>
                                        </p:tav>
                                      </p:tavLst>
                                    </p:anim>
                                    <p:anim calcmode="lin" valueType="num">
                                      <p:cBhvr>
                                        <p:cTn id="72" dur="1000" fill="hold"/>
                                        <p:tgtEl>
                                          <p:spTgt spid="7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animBg="1"/>
      <p:bldP spid="736" grpId="0" animBg="1"/>
      <p:bldP spid="737" grpId="0" animBg="1"/>
      <p:bldP spid="738" grpId="0" animBg="1"/>
      <p:bldP spid="739" grpId="0" animBg="1"/>
      <p:bldP spid="740" grpId="0" animBg="1"/>
      <p:bldP spid="4" grpId="0" animBg="1"/>
      <p:bldP spid="3"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BE5215-A908-4BD3-AC27-B4FE36029C78}"/>
              </a:ext>
            </a:extLst>
          </p:cNvPr>
          <p:cNvPicPr>
            <a:picLocks noChangeAspect="1"/>
          </p:cNvPicPr>
          <p:nvPr/>
        </p:nvPicPr>
        <p:blipFill>
          <a:blip r:embed="rId4"/>
          <a:stretch>
            <a:fillRect/>
          </a:stretch>
        </p:blipFill>
        <p:spPr>
          <a:xfrm>
            <a:off x="132741" y="749430"/>
            <a:ext cx="7175328" cy="4158130"/>
          </a:xfrm>
          <a:prstGeom prst="rect">
            <a:avLst/>
          </a:prstGeom>
        </p:spPr>
      </p:pic>
      <p:sp>
        <p:nvSpPr>
          <p:cNvPr id="5" name="TextBox 4">
            <a:extLst>
              <a:ext uri="{FF2B5EF4-FFF2-40B4-BE49-F238E27FC236}">
                <a16:creationId xmlns:a16="http://schemas.microsoft.com/office/drawing/2014/main" id="{14D5C398-1481-4E66-9E45-13590CB69977}"/>
              </a:ext>
            </a:extLst>
          </p:cNvPr>
          <p:cNvSpPr txBox="1"/>
          <p:nvPr/>
        </p:nvSpPr>
        <p:spPr>
          <a:xfrm>
            <a:off x="7617205" y="1241571"/>
            <a:ext cx="4574796" cy="38527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ctr" defTabSz="914400" rtl="0" fontAlgn="auto" latinLnBrk="0" hangingPunct="0">
              <a:lnSpc>
                <a:spcPct val="100000"/>
              </a:lnSpc>
              <a:spcBef>
                <a:spcPts val="0"/>
              </a:spcBef>
              <a:spcAft>
                <a:spcPts val="0"/>
              </a:spcAft>
              <a:buClrTx/>
              <a:buSzTx/>
              <a:tabLst/>
            </a:pPr>
            <a:r>
              <a:rPr lang="en-US" sz="2000" b="1" u="sng" dirty="0"/>
              <a:t>Basic Rules of the Role</a:t>
            </a:r>
            <a:endParaRPr kumimoji="0" lang="en-US" sz="2000" b="1" i="0" u="sng" strike="noStrike" cap="none" spc="0" normalizeH="0" baseline="0" dirty="0">
              <a:ln>
                <a:noFill/>
              </a:ln>
              <a:solidFill>
                <a:srgbClr val="000000"/>
              </a:solidFill>
              <a:effectLst/>
              <a:uFillTx/>
              <a:latin typeface="+mj-lt"/>
              <a:ea typeface="+mj-ea"/>
              <a:cs typeface="+mj-cs"/>
              <a:sym typeface="Calibri"/>
            </a:endParaRPr>
          </a:p>
          <a:p>
            <a:pPr marR="0" algn="l" defTabSz="914400" rtl="0" fontAlgn="auto" latinLnBrk="0" hangingPunct="0">
              <a:lnSpc>
                <a:spcPct val="100000"/>
              </a:lnSpc>
              <a:spcBef>
                <a:spcPts val="0"/>
              </a:spcBef>
              <a:spcAft>
                <a:spcPts val="0"/>
              </a:spcAft>
              <a:buClrTx/>
              <a:buSzTx/>
              <a:tabLst/>
            </a:pPr>
            <a:endParaRPr lang="en-US" sz="2000" dirty="0"/>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mj-lt"/>
                <a:ea typeface="+mj-ea"/>
                <a:cs typeface="+mj-cs"/>
                <a:sym typeface="Calibri"/>
              </a:rPr>
              <a:t>Have a Learning </a:t>
            </a:r>
            <a:r>
              <a:rPr lang="en-US" sz="2000" dirty="0"/>
              <a:t>A</a:t>
            </a:r>
            <a:r>
              <a:rPr kumimoji="0" lang="en-US" sz="2000" b="0" i="0" u="none" strike="noStrike" cap="none" spc="0" normalizeH="0" baseline="0" dirty="0">
                <a:ln>
                  <a:noFill/>
                </a:ln>
                <a:solidFill>
                  <a:srgbClr val="000000"/>
                </a:solidFill>
                <a:effectLst/>
                <a:uFillTx/>
                <a:latin typeface="+mj-lt"/>
                <a:ea typeface="+mj-ea"/>
                <a:cs typeface="+mj-cs"/>
                <a:sym typeface="Calibri"/>
              </a:rPr>
              <a:t>ttitude</a:t>
            </a:r>
          </a:p>
          <a:p>
            <a:pPr marR="0" algn="l" defTabSz="914400" rtl="0" fontAlgn="auto" latinLnBrk="0" hangingPunct="0">
              <a:lnSpc>
                <a:spcPct val="100000"/>
              </a:lnSpc>
              <a:spcBef>
                <a:spcPts val="0"/>
              </a:spcBef>
              <a:spcAft>
                <a:spcPts val="0"/>
              </a:spcAft>
              <a:buClrTx/>
              <a:buSzTx/>
              <a:tabLst/>
            </a:pPr>
            <a:endParaRPr kumimoji="0" lang="en-US" sz="2000" b="0"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002060"/>
                </a:solidFill>
              </a:rPr>
              <a:t>Develop Good Leadership Traits</a:t>
            </a:r>
          </a:p>
          <a:p>
            <a:pPr lvl="7" indent="0"/>
            <a:r>
              <a:rPr kumimoji="0" lang="en-US" sz="2000" b="0" i="1" u="none" strike="noStrike" cap="none" spc="0" normalizeH="0" baseline="0" dirty="0">
                <a:ln>
                  <a:noFill/>
                </a:ln>
                <a:solidFill>
                  <a:srgbClr val="002060"/>
                </a:solidFill>
                <a:effectLst/>
                <a:uFillTx/>
                <a:latin typeface="+mj-lt"/>
                <a:ea typeface="+mj-ea"/>
                <a:cs typeface="+mj-cs"/>
                <a:sym typeface="Calibri"/>
              </a:rPr>
              <a:t>(Listening, admitting mistakes, making others feel important, staying close to the action</a:t>
            </a:r>
            <a:r>
              <a:rPr lang="en-US" sz="2000" i="1" dirty="0">
                <a:solidFill>
                  <a:srgbClr val="002060"/>
                </a:solidFill>
              </a:rPr>
              <a:t>, promote vision, </a:t>
            </a:r>
            <a:r>
              <a:rPr lang="en-US" sz="2000" i="1" dirty="0" err="1">
                <a:solidFill>
                  <a:srgbClr val="002060"/>
                </a:solidFill>
              </a:rPr>
              <a:t>etc</a:t>
            </a:r>
            <a:r>
              <a:rPr lang="en-US" sz="2000" i="1" dirty="0">
                <a:solidFill>
                  <a:srgbClr val="002060"/>
                </a:solidFill>
              </a:rPr>
              <a:t>)</a:t>
            </a:r>
            <a:endParaRPr kumimoji="0" lang="en-US" sz="2000" b="0" i="1" u="none" strike="noStrike" cap="none" spc="0" normalizeH="0" baseline="0" dirty="0">
              <a:ln>
                <a:noFill/>
              </a:ln>
              <a:solidFill>
                <a:srgbClr val="002060"/>
              </a:solidFill>
              <a:effectLst/>
              <a:uFillTx/>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2000" b="0"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mj-lt"/>
                <a:ea typeface="+mj-ea"/>
                <a:cs typeface="+mj-cs"/>
                <a:sym typeface="Calibri"/>
              </a:rPr>
              <a:t>Remember your Resources </a:t>
            </a:r>
          </a:p>
          <a:p>
            <a:pPr marR="0" algn="l" defTabSz="914400" rtl="0" fontAlgn="auto" latinLnBrk="0" hangingPunct="0">
              <a:lnSpc>
                <a:spcPct val="100000"/>
              </a:lnSpc>
              <a:spcBef>
                <a:spcPts val="0"/>
              </a:spcBef>
              <a:spcAft>
                <a:spcPts val="0"/>
              </a:spcAft>
              <a:buClrTx/>
              <a:buSzTx/>
              <a:tabLst/>
            </a:pPr>
            <a:endParaRPr kumimoji="0" lang="en-US" sz="2000" b="0"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002060"/>
                </a:solidFill>
              </a:rPr>
              <a:t>Know Your Rights </a:t>
            </a:r>
            <a:endParaRPr kumimoji="0" lang="en-US" sz="2000" b="0" i="0" u="none" strike="noStrike" cap="none" spc="0" normalizeH="0" baseline="0" dirty="0">
              <a:ln>
                <a:noFill/>
              </a:ln>
              <a:solidFill>
                <a:srgbClr val="002060"/>
              </a:solidFill>
              <a:effectLst/>
              <a:uFillTx/>
              <a:sym typeface="Calibri"/>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694" name="Shape 694"/>
          <p:cNvSpPr/>
          <p:nvPr/>
        </p:nvSpPr>
        <p:spPr>
          <a:xfrm>
            <a:off x="4038600" y="6404292"/>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002060"/>
                </a:solidFill>
                <a:latin typeface="Trebuchet MS"/>
                <a:ea typeface="Trebuchet MS"/>
                <a:cs typeface="Trebuchet MS"/>
                <a:sym typeface="Trebuchet MS"/>
              </a:defRPr>
            </a:lvl1pPr>
          </a:lstStyle>
          <a:p>
            <a:r>
              <a:t>AFGE's Field Services and Education Department</a:t>
            </a:r>
          </a:p>
        </p:txBody>
      </p:sp>
      <p:sp>
        <p:nvSpPr>
          <p:cNvPr id="2" name="Title 1">
            <a:extLst>
              <a:ext uri="{FF2B5EF4-FFF2-40B4-BE49-F238E27FC236}">
                <a16:creationId xmlns:a16="http://schemas.microsoft.com/office/drawing/2014/main" id="{4F0EA485-B350-4DE9-BD7B-D6E3FCAE6AB5}"/>
              </a:ext>
            </a:extLst>
          </p:cNvPr>
          <p:cNvSpPr>
            <a:spLocks noGrp="1"/>
          </p:cNvSpPr>
          <p:nvPr>
            <p:ph type="title"/>
          </p:nvPr>
        </p:nvSpPr>
        <p:spPr>
          <a:xfrm>
            <a:off x="2734128" y="2815021"/>
            <a:ext cx="6723743" cy="2095500"/>
          </a:xfrm>
        </p:spPr>
        <p:txBody>
          <a:bodyPr>
            <a:normAutofit fontScale="90000"/>
          </a:bodyPr>
          <a:lstStyle/>
          <a:p>
            <a:pPr algn="ctr">
              <a:defRPr sz="4400">
                <a:solidFill>
                  <a:srgbClr val="002060"/>
                </a:solidFill>
              </a:defRPr>
            </a:pPr>
            <a:r>
              <a:rPr lang="en-US" sz="9600" b="1" dirty="0">
                <a:solidFill>
                  <a:schemeClr val="bg1"/>
                </a:solidFill>
                <a:latin typeface="Calibri" panose="020F0502020204030204" pitchFamily="34" charset="0"/>
                <a:cs typeface="Calibri" panose="020F0502020204030204" pitchFamily="34" charset="0"/>
              </a:rPr>
              <a:t>What Must a Steward</a:t>
            </a:r>
            <a:br>
              <a:rPr lang="en-US" sz="9600" b="1" dirty="0">
                <a:solidFill>
                  <a:schemeClr val="bg1"/>
                </a:solidFill>
                <a:latin typeface="Calibri" panose="020F0502020204030204" pitchFamily="34" charset="0"/>
                <a:cs typeface="Calibri" panose="020F0502020204030204" pitchFamily="34" charset="0"/>
              </a:rPr>
            </a:br>
            <a:r>
              <a:rPr lang="en-US" sz="9600" b="1" dirty="0">
                <a:solidFill>
                  <a:schemeClr val="bg1"/>
                </a:solidFill>
                <a:latin typeface="Calibri" panose="020F0502020204030204" pitchFamily="34" charset="0"/>
                <a:cs typeface="Calibri" panose="020F0502020204030204" pitchFamily="34" charset="0"/>
              </a:rPr>
              <a:t> know?</a:t>
            </a:r>
            <a:br>
              <a:rPr lang="en-US" dirty="0">
                <a:latin typeface="Calibri" panose="020F0502020204030204" pitchFamily="34" charset="0"/>
                <a:cs typeface="Calibri" panose="020F0502020204030204" pitchFamily="34" charset="0"/>
              </a:rPr>
            </a:br>
            <a:endParaRPr lang="en-US" dirty="0"/>
          </a:p>
        </p:txBody>
      </p:sp>
      <p:sp>
        <p:nvSpPr>
          <p:cNvPr id="12" name="TextBox 11">
            <a:extLst>
              <a:ext uri="{FF2B5EF4-FFF2-40B4-BE49-F238E27FC236}">
                <a16:creationId xmlns:a16="http://schemas.microsoft.com/office/drawing/2014/main" id="{65B13A87-3194-460B-9321-F8669FB2AA4D}"/>
              </a:ext>
            </a:extLst>
          </p:cNvPr>
          <p:cNvSpPr txBox="1"/>
          <p:nvPr/>
        </p:nvSpPr>
        <p:spPr>
          <a:xfrm>
            <a:off x="3362324" y="4347410"/>
            <a:ext cx="5467350" cy="369330"/>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i="1" dirty="0">
                <a:solidFill>
                  <a:schemeClr val="accent4"/>
                </a:solidFill>
              </a:rPr>
              <a:t>RAISE YOUR HAND TO RESPOND, OR USE THE CHAT BOX</a:t>
            </a:r>
            <a:endParaRPr kumimoji="0" lang="en-US" sz="1800" b="1" i="1" u="none" strike="noStrike" cap="none" spc="0" normalizeH="0" baseline="0" dirty="0">
              <a:ln>
                <a:noFill/>
              </a:ln>
              <a:solidFill>
                <a:schemeClr val="accent4"/>
              </a:solidFill>
              <a:effectLst/>
              <a:uFillTx/>
              <a:sym typeface="Calibri"/>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F5712D0A-3DFC-4C30-8BB3-04ADF2BCCF38}"/>
              </a:ext>
            </a:extLst>
          </p:cNvPr>
          <p:cNvPicPr>
            <a:picLocks noGrp="1" noChangeAspect="1"/>
          </p:cNvPicPr>
          <p:nvPr>
            <p:ph type="pic" sz="half" idx="13"/>
          </p:nvPr>
        </p:nvPicPr>
        <p:blipFill>
          <a:blip r:embed="rId3">
            <a:extLst>
              <a:ext uri="{28A0092B-C50C-407E-A947-70E740481C1C}">
                <a14:useLocalDpi xmlns:a14="http://schemas.microsoft.com/office/drawing/2010/main" val="0"/>
              </a:ext>
            </a:extLst>
          </a:blip>
          <a:stretch>
            <a:fillRect/>
          </a:stretch>
        </p:blipFill>
        <p:spPr>
          <a:xfrm>
            <a:off x="7661984" y="1828800"/>
            <a:ext cx="4409628" cy="2880742"/>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D0D02984-36B2-4205-B146-8652040255D9}"/>
              </a:ext>
            </a:extLst>
          </p:cNvPr>
          <p:cNvSpPr txBox="1"/>
          <p:nvPr/>
        </p:nvSpPr>
        <p:spPr>
          <a:xfrm>
            <a:off x="120388" y="1859340"/>
            <a:ext cx="7670335" cy="3139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mn-lt"/>
                <a:ea typeface="+mj-ea"/>
                <a:cs typeface="+mj-cs"/>
                <a:sym typeface="Calibri"/>
              </a:rPr>
              <a:t>AFGE Policies and Programs (Local Constitution and </a:t>
            </a:r>
            <a:r>
              <a:rPr kumimoji="0" lang="en-US" sz="2000" b="0" i="0" u="none" strike="noStrike" cap="none" spc="0" normalizeH="0" baseline="0" dirty="0" err="1">
                <a:ln>
                  <a:noFill/>
                </a:ln>
                <a:solidFill>
                  <a:srgbClr val="000000"/>
                </a:solidFill>
                <a:effectLst/>
                <a:uFillTx/>
                <a:latin typeface="+mn-lt"/>
                <a:ea typeface="+mj-ea"/>
                <a:cs typeface="+mj-cs"/>
                <a:sym typeface="Calibri"/>
              </a:rPr>
              <a:t>ByLaws</a:t>
            </a:r>
            <a:r>
              <a:rPr kumimoji="0" lang="en-US" sz="2000" b="0" i="0" u="none" strike="noStrike" cap="none" spc="0" normalizeH="0" baseline="0" dirty="0">
                <a:ln>
                  <a:noFill/>
                </a:ln>
                <a:solidFill>
                  <a:srgbClr val="000000"/>
                </a:solidFill>
                <a:effectLst/>
                <a:uFillTx/>
                <a:latin typeface="+mn-lt"/>
                <a:ea typeface="+mj-ea"/>
                <a:cs typeface="+mj-cs"/>
                <a:sym typeface="Calibri"/>
              </a:rPr>
              <a:t>)</a:t>
            </a:r>
          </a:p>
          <a:p>
            <a:pPr marR="0" algn="l" defTabSz="914400" rtl="0" fontAlgn="auto" latinLnBrk="0" hangingPunct="0">
              <a:lnSpc>
                <a:spcPct val="100000"/>
              </a:lnSpc>
              <a:spcBef>
                <a:spcPts val="0"/>
              </a:spcBef>
              <a:spcAft>
                <a:spcPts val="0"/>
              </a:spcAft>
              <a:buClrTx/>
              <a:buSzTx/>
              <a:tabLst/>
            </a:pPr>
            <a:endParaRPr kumimoji="0" lang="en-US" sz="2000" b="0" i="0" u="none" strike="noStrike" cap="none" spc="0" normalizeH="0" baseline="0" dirty="0">
              <a:ln>
                <a:noFill/>
              </a:ln>
              <a:solidFill>
                <a:srgbClr val="000000"/>
              </a:solidFill>
              <a:effectLst/>
              <a:uFillTx/>
              <a:latin typeface="+mn-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2060"/>
                </a:solidFill>
                <a:effectLst/>
                <a:uFillTx/>
                <a:latin typeface="+mn-lt"/>
                <a:ea typeface="+mj-ea"/>
                <a:cs typeface="+mj-cs"/>
                <a:sym typeface="Calibri"/>
              </a:rPr>
              <a:t>Contract and Agency Regulations (Collective Bargaining Agreements, Master Labor Agreements)</a:t>
            </a:r>
          </a:p>
          <a:p>
            <a:pPr marR="0" algn="l" defTabSz="914400" rtl="0" fontAlgn="auto" latinLnBrk="0" hangingPunct="0">
              <a:lnSpc>
                <a:spcPct val="100000"/>
              </a:lnSpc>
              <a:spcBef>
                <a:spcPts val="0"/>
              </a:spcBef>
              <a:spcAft>
                <a:spcPts val="0"/>
              </a:spcAft>
              <a:buClrTx/>
              <a:buSzTx/>
              <a:tabLst/>
            </a:pPr>
            <a:endParaRPr kumimoji="0" lang="en-US" sz="2000" b="0" i="0" u="none" strike="noStrike" cap="none" spc="0" normalizeH="0" baseline="0" dirty="0">
              <a:ln>
                <a:noFill/>
              </a:ln>
              <a:solidFill>
                <a:srgbClr val="000000"/>
              </a:solidFill>
              <a:effectLst/>
              <a:uFillTx/>
              <a:latin typeface="+mn-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latin typeface="+mn-lt"/>
              </a:rPr>
              <a:t>The Department and the Office (How many employees, number of jobs, functions, wages, </a:t>
            </a:r>
            <a:r>
              <a:rPr lang="en-US" sz="2000" dirty="0" err="1">
                <a:latin typeface="+mn-lt"/>
              </a:rPr>
              <a:t>etc</a:t>
            </a:r>
            <a:r>
              <a:rPr lang="en-US" sz="2000" dirty="0">
                <a:latin typeface="+mn-lt"/>
              </a:rPr>
              <a:t>)</a:t>
            </a:r>
          </a:p>
          <a:p>
            <a:pPr marR="0" algn="l" defTabSz="914400" rtl="0" fontAlgn="auto" latinLnBrk="0" hangingPunct="0">
              <a:lnSpc>
                <a:spcPct val="100000"/>
              </a:lnSpc>
              <a:spcBef>
                <a:spcPts val="0"/>
              </a:spcBef>
              <a:spcAft>
                <a:spcPts val="0"/>
              </a:spcAft>
              <a:buClrTx/>
              <a:buSzTx/>
              <a:tabLst/>
            </a:pPr>
            <a:endParaRPr lang="en-US" sz="2000" dirty="0">
              <a:latin typeface="+mn-lt"/>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002060"/>
                </a:solidFill>
                <a:latin typeface="+mn-lt"/>
              </a:rPr>
              <a:t>Members (Issues, Concerns, </a:t>
            </a:r>
            <a:r>
              <a:rPr kumimoji="0" lang="en-US" sz="2000" b="0" i="0" u="none" strike="noStrike" cap="none" spc="0" normalizeH="0" baseline="0" dirty="0">
                <a:ln>
                  <a:noFill/>
                </a:ln>
                <a:solidFill>
                  <a:srgbClr val="002060"/>
                </a:solidFill>
                <a:effectLst/>
                <a:uFillTx/>
                <a:latin typeface="+mn-lt"/>
                <a:ea typeface="+mj-ea"/>
                <a:cs typeface="+mj-cs"/>
                <a:sym typeface="Calibri"/>
              </a:rPr>
              <a:t>Personality Differences)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TextBox 3">
            <a:extLst>
              <a:ext uri="{FF2B5EF4-FFF2-40B4-BE49-F238E27FC236}">
                <a16:creationId xmlns:a16="http://schemas.microsoft.com/office/drawing/2014/main" id="{6115499D-B57A-498F-AB4E-884C50D83E56}"/>
              </a:ext>
            </a:extLst>
          </p:cNvPr>
          <p:cNvSpPr txBox="1"/>
          <p:nvPr/>
        </p:nvSpPr>
        <p:spPr>
          <a:xfrm>
            <a:off x="2852256" y="302004"/>
            <a:ext cx="6487487"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1" i="0" u="sng" strike="noStrike" cap="none" spc="0" normalizeH="0" baseline="0" dirty="0">
                <a:ln>
                  <a:noFill/>
                </a:ln>
                <a:solidFill>
                  <a:srgbClr val="002060"/>
                </a:solidFill>
                <a:effectLst/>
                <a:uFillTx/>
                <a:latin typeface="+mj-lt"/>
                <a:ea typeface="+mj-ea"/>
                <a:cs typeface="+mj-cs"/>
                <a:sym typeface="Calibri"/>
              </a:rPr>
              <a:t>A Steward Should </a:t>
            </a:r>
            <a:r>
              <a:rPr kumimoji="0" lang="en-US" sz="4400" b="1" i="0" u="sng" strike="noStrike" cap="none" spc="0" normalizeH="0" baseline="0" dirty="0">
                <a:ln>
                  <a:noFill/>
                </a:ln>
                <a:solidFill>
                  <a:srgbClr val="002060"/>
                </a:solidFill>
                <a:effectLst/>
                <a:uFillTx/>
                <a:latin typeface="+mn-lt"/>
                <a:ea typeface="+mj-ea"/>
                <a:cs typeface="+mj-cs"/>
                <a:sym typeface="Calibri"/>
              </a:rPr>
              <a:t>Know</a:t>
            </a:r>
            <a:r>
              <a:rPr kumimoji="0" lang="en-US" sz="4400" b="1" i="0" u="sng" strike="noStrike" cap="none" spc="0" normalizeH="0" baseline="0" dirty="0">
                <a:ln>
                  <a:noFill/>
                </a:ln>
                <a:solidFill>
                  <a:srgbClr val="002060"/>
                </a:solidFill>
                <a:effectLst/>
                <a:uFillTx/>
                <a:latin typeface="+mj-lt"/>
                <a:ea typeface="+mj-ea"/>
                <a:cs typeface="+mj-cs"/>
                <a:sym typeface="Calibri"/>
              </a:rPr>
              <a:t>…</a:t>
            </a:r>
          </a:p>
        </p:txBody>
      </p:sp>
    </p:spTree>
    <p:extLst>
      <p:ext uri="{BB962C8B-B14F-4D97-AF65-F5344CB8AC3E}">
        <p14:creationId xmlns:p14="http://schemas.microsoft.com/office/powerpoint/2010/main" val="247877479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42F657F-ACF4-47C5-B0F5-11EF494C8ECA}"/>
              </a:ext>
            </a:extLst>
          </p:cNvPr>
          <p:cNvPicPr>
            <a:picLocks noGrp="1" noChangeAspect="1"/>
          </p:cNvPicPr>
          <p:nvPr>
            <p:ph type="pic" sz="half" idx="13"/>
          </p:nvPr>
        </p:nvPicPr>
        <p:blipFill>
          <a:blip r:embed="rId4">
            <a:extLst>
              <a:ext uri="{28A0092B-C50C-407E-A947-70E740481C1C}">
                <a14:useLocalDpi xmlns:a14="http://schemas.microsoft.com/office/drawing/2010/main" val="0"/>
              </a:ext>
            </a:extLst>
          </a:blip>
          <a:srcRect t="189" b="189"/>
          <a:stretch>
            <a:fillRect/>
          </a:stretch>
        </p:blipFill>
        <p:spPr>
          <a:xfrm>
            <a:off x="8060562" y="715162"/>
            <a:ext cx="3923665" cy="5283200"/>
          </a:xfrm>
          <a:prstGeom prst="rect">
            <a:avLst/>
          </a:prstGeom>
          <a:ln>
            <a:noFill/>
          </a:ln>
          <a:effectLst>
            <a:softEdge rad="112500"/>
          </a:effectLst>
        </p:spPr>
      </p:pic>
      <p:sp>
        <p:nvSpPr>
          <p:cNvPr id="707" name="Shape 707"/>
          <p:cNvSpPr>
            <a:spLocks noGrp="1"/>
          </p:cNvSpPr>
          <p:nvPr>
            <p:ph type="body" sz="half" idx="1"/>
          </p:nvPr>
        </p:nvSpPr>
        <p:spPr>
          <a:xfrm>
            <a:off x="306198" y="74664"/>
            <a:ext cx="7650480" cy="2220987"/>
          </a:xfrm>
          <a:prstGeom prst="rect">
            <a:avLst/>
          </a:prstGeom>
        </p:spPr>
        <p:txBody>
          <a:bodyPr>
            <a:normAutofit/>
          </a:bodyPr>
          <a:lstStyle/>
          <a:p>
            <a:pPr marL="0" indent="0" algn="ctr">
              <a:buNone/>
              <a:defRPr sz="3600">
                <a:solidFill>
                  <a:srgbClr val="0563C1"/>
                </a:solidFill>
              </a:defRPr>
            </a:pPr>
            <a:r>
              <a:rPr lang="en-US" sz="4000" b="1" dirty="0">
                <a:solidFill>
                  <a:schemeClr val="accent5">
                    <a:lumMod val="50000"/>
                  </a:schemeClr>
                </a:solidFill>
              </a:rPr>
              <a:t>How Do We Get to Know Our Members?</a:t>
            </a:r>
          </a:p>
          <a:p>
            <a:pPr marL="0" indent="0" algn="ctr">
              <a:buNone/>
              <a:defRPr b="1">
                <a:solidFill>
                  <a:srgbClr val="0563C1"/>
                </a:solidFill>
                <a:effectLst>
                  <a:outerShdw blurRad="38100" dist="38100" dir="2700000" rotWithShape="0">
                    <a:srgbClr val="000000">
                      <a:alpha val="43137"/>
                    </a:srgbClr>
                  </a:outerShdw>
                </a:effectLst>
              </a:defRPr>
            </a:pPr>
            <a:r>
              <a:rPr lang="en-US" sz="5400" b="0" dirty="0">
                <a:solidFill>
                  <a:srgbClr val="002060"/>
                </a:solidFill>
                <a:latin typeface="Calibri" panose="020F0502020204030204" pitchFamily="34" charset="0"/>
                <a:cs typeface="Calibri" panose="020F0502020204030204" pitchFamily="34" charset="0"/>
              </a:rPr>
              <a:t> </a:t>
            </a:r>
            <a:endParaRPr sz="5400" b="0"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65BC510-817C-40AE-87E9-2BD4A17CC0A5}"/>
              </a:ext>
            </a:extLst>
          </p:cNvPr>
          <p:cNvSpPr txBox="1"/>
          <p:nvPr/>
        </p:nvSpPr>
        <p:spPr>
          <a:xfrm>
            <a:off x="2507683" y="1185157"/>
            <a:ext cx="324750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i="1" dirty="0">
                <a:solidFill>
                  <a:srgbClr val="FF0000"/>
                </a:solidFill>
              </a:rPr>
              <a:t>USE THE CHAT BOX TO RESPOND</a:t>
            </a:r>
            <a:endParaRPr kumimoji="0" lang="en-US" sz="1800" b="1" i="1" u="none" strike="noStrike" cap="none" spc="0" normalizeH="0" baseline="0" dirty="0">
              <a:ln>
                <a:noFill/>
              </a:ln>
              <a:solidFill>
                <a:srgbClr val="FF0000"/>
              </a:solidFill>
              <a:effectLst/>
              <a:uFillTx/>
              <a:sym typeface="Calibri"/>
            </a:endParaRPr>
          </a:p>
        </p:txBody>
      </p:sp>
      <p:sp>
        <p:nvSpPr>
          <p:cNvPr id="2" name="TextBox 1">
            <a:extLst>
              <a:ext uri="{FF2B5EF4-FFF2-40B4-BE49-F238E27FC236}">
                <a16:creationId xmlns:a16="http://schemas.microsoft.com/office/drawing/2014/main" id="{226C9D11-5AE6-44D2-A847-A2483074315F}"/>
              </a:ext>
            </a:extLst>
          </p:cNvPr>
          <p:cNvSpPr txBox="1"/>
          <p:nvPr/>
        </p:nvSpPr>
        <p:spPr>
          <a:xfrm>
            <a:off x="306198" y="1554487"/>
            <a:ext cx="7113864"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mn-lt"/>
                <a:ea typeface="+mj-ea"/>
                <a:cs typeface="+mj-cs"/>
                <a:sym typeface="Calibri"/>
              </a:rPr>
              <a:t>Meet new employees early (new employee orientations)</a:t>
            </a:r>
          </a:p>
          <a:p>
            <a:pPr marR="0" algn="l" defTabSz="914400" rtl="0" fontAlgn="auto" latinLnBrk="0" hangingPunct="0">
              <a:lnSpc>
                <a:spcPct val="100000"/>
              </a:lnSpc>
              <a:spcBef>
                <a:spcPts val="0"/>
              </a:spcBef>
              <a:spcAft>
                <a:spcPts val="0"/>
              </a:spcAft>
              <a:buClrTx/>
              <a:buSzTx/>
              <a:tabLst/>
            </a:pPr>
            <a:endParaRPr kumimoji="0" lang="en-US" sz="2400" b="0" i="0" u="none" strike="noStrike" cap="none" spc="0" normalizeH="0" baseline="0" dirty="0">
              <a:ln>
                <a:noFill/>
              </a:ln>
              <a:solidFill>
                <a:srgbClr val="000000"/>
              </a:solidFill>
              <a:effectLst/>
              <a:uFillTx/>
              <a:latin typeface="+mn-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002060"/>
                </a:solidFill>
                <a:latin typeface="+mn-lt"/>
              </a:rPr>
              <a:t>Prioritize 1:1 communicate with members</a:t>
            </a:r>
          </a:p>
          <a:p>
            <a:pPr marR="0" algn="l" defTabSz="914400" rtl="0" fontAlgn="auto" latinLnBrk="0" hangingPunct="0">
              <a:lnSpc>
                <a:spcPct val="100000"/>
              </a:lnSpc>
              <a:spcBef>
                <a:spcPts val="0"/>
              </a:spcBef>
              <a:spcAft>
                <a:spcPts val="0"/>
              </a:spcAft>
              <a:buClrTx/>
              <a:buSzTx/>
              <a:tabLst/>
            </a:pPr>
            <a:endParaRPr lang="en-US" sz="2400" dirty="0">
              <a:latin typeface="+mn-lt"/>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mn-lt"/>
                <a:ea typeface="+mj-ea"/>
                <a:cs typeface="+mj-cs"/>
                <a:sym typeface="Calibri"/>
              </a:rPr>
              <a:t>Become a</a:t>
            </a:r>
            <a:r>
              <a:rPr lang="en-US" sz="2400" dirty="0">
                <a:latin typeface="+mn-lt"/>
              </a:rPr>
              <a:t>n effective listener</a:t>
            </a:r>
          </a:p>
          <a:p>
            <a:pPr marR="0" algn="l" defTabSz="914400" rtl="0" fontAlgn="auto" latinLnBrk="0" hangingPunct="0">
              <a:lnSpc>
                <a:spcPct val="100000"/>
              </a:lnSpc>
              <a:spcBef>
                <a:spcPts val="0"/>
              </a:spcBef>
              <a:spcAft>
                <a:spcPts val="0"/>
              </a:spcAft>
              <a:buClrTx/>
              <a:buSzTx/>
              <a:tabLst/>
            </a:pPr>
            <a:endParaRPr lang="en-US" sz="2400" dirty="0">
              <a:latin typeface="+mn-lt"/>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002060"/>
                </a:solidFill>
                <a:latin typeface="+mn-lt"/>
              </a:rPr>
              <a:t>Capture what you learn (Write it down)</a:t>
            </a:r>
            <a:endParaRPr kumimoji="0" lang="en-US" sz="2400" b="0" i="0" u="none" strike="noStrike" cap="none" spc="0" normalizeH="0" baseline="0" dirty="0">
              <a:ln>
                <a:noFill/>
              </a:ln>
              <a:solidFill>
                <a:srgbClr val="002060"/>
              </a:solidFill>
              <a:effectLst/>
              <a:uFillTx/>
              <a:latin typeface="+mn-lt"/>
              <a:sym typeface="Calibri"/>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1250" autoRev="1" fill="remove"/>
                                        <p:tgtEl>
                                          <p:spTgt spid="4"/>
                                        </p:tgtEl>
                                        <p:attrNameLst>
                                          <p:attrName>style.color</p:attrName>
                                        </p:attrNameLst>
                                      </p:cBhvr>
                                      <p:to>
                                        <a:schemeClr val="bg1"/>
                                      </p:to>
                                    </p:animClr>
                                    <p:animClr clrSpc="rgb" dir="cw">
                                      <p:cBhvr>
                                        <p:cTn id="7" dur="1250" autoRev="1" fill="remove"/>
                                        <p:tgtEl>
                                          <p:spTgt spid="4"/>
                                        </p:tgtEl>
                                        <p:attrNameLst>
                                          <p:attrName>fillcolor</p:attrName>
                                        </p:attrNameLst>
                                      </p:cBhvr>
                                      <p:to>
                                        <a:schemeClr val="bg1"/>
                                      </p:to>
                                    </p:animClr>
                                    <p:set>
                                      <p:cBhvr>
                                        <p:cTn id="8" dur="1250" autoRev="1" fill="remove"/>
                                        <p:tgtEl>
                                          <p:spTgt spid="4"/>
                                        </p:tgtEl>
                                        <p:attrNameLst>
                                          <p:attrName>fill.type</p:attrName>
                                        </p:attrNameLst>
                                      </p:cBhvr>
                                      <p:to>
                                        <p:strVal val="solid"/>
                                      </p:to>
                                    </p:set>
                                    <p:set>
                                      <p:cBhvr>
                                        <p:cTn id="9" dur="1250" autoRev="1" fill="remove"/>
                                        <p:tgtEl>
                                          <p:spTgt spid="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694" name="Shape 694"/>
          <p:cNvSpPr/>
          <p:nvPr/>
        </p:nvSpPr>
        <p:spPr>
          <a:xfrm>
            <a:off x="4038600" y="6404292"/>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002060"/>
                </a:solidFill>
                <a:latin typeface="Trebuchet MS"/>
                <a:ea typeface="Trebuchet MS"/>
                <a:cs typeface="Trebuchet MS"/>
                <a:sym typeface="Trebuchet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002060"/>
                </a:solidFill>
                <a:effectLst/>
                <a:uLnTx/>
                <a:uFillTx/>
                <a:latin typeface="Trebuchet MS"/>
                <a:sym typeface="Trebuchet MS"/>
              </a:rPr>
              <a:t>AFGE's Field Services and Education Department</a:t>
            </a:r>
          </a:p>
        </p:txBody>
      </p:sp>
      <p:sp>
        <p:nvSpPr>
          <p:cNvPr id="2" name="Title 1">
            <a:extLst>
              <a:ext uri="{FF2B5EF4-FFF2-40B4-BE49-F238E27FC236}">
                <a16:creationId xmlns:a16="http://schemas.microsoft.com/office/drawing/2014/main" id="{4F0EA485-B350-4DE9-BD7B-D6E3FCAE6AB5}"/>
              </a:ext>
            </a:extLst>
          </p:cNvPr>
          <p:cNvSpPr>
            <a:spLocks noGrp="1"/>
          </p:cNvSpPr>
          <p:nvPr>
            <p:ph type="title"/>
          </p:nvPr>
        </p:nvSpPr>
        <p:spPr>
          <a:xfrm>
            <a:off x="2734128" y="2815021"/>
            <a:ext cx="6723743" cy="2095500"/>
          </a:xfrm>
        </p:spPr>
        <p:txBody>
          <a:bodyPr>
            <a:normAutofit fontScale="90000"/>
          </a:bodyPr>
          <a:lstStyle/>
          <a:p>
            <a:pPr algn="ctr">
              <a:defRPr sz="4400">
                <a:solidFill>
                  <a:srgbClr val="002060"/>
                </a:solidFill>
              </a:defRPr>
            </a:pPr>
            <a:r>
              <a:rPr lang="en-US" sz="9600" b="1" dirty="0">
                <a:solidFill>
                  <a:schemeClr val="bg1"/>
                </a:solidFill>
                <a:latin typeface="Calibri" panose="020F0502020204030204" pitchFamily="34" charset="0"/>
                <a:cs typeface="Calibri" panose="020F0502020204030204" pitchFamily="34" charset="0"/>
              </a:rPr>
              <a:t>What Must a Steward</a:t>
            </a:r>
            <a:br>
              <a:rPr lang="en-US" sz="9600" b="1" dirty="0">
                <a:solidFill>
                  <a:schemeClr val="bg1"/>
                </a:solidFill>
                <a:latin typeface="Calibri" panose="020F0502020204030204" pitchFamily="34" charset="0"/>
                <a:cs typeface="Calibri" panose="020F0502020204030204" pitchFamily="34" charset="0"/>
              </a:rPr>
            </a:br>
            <a:r>
              <a:rPr lang="en-US" sz="9600" b="1" dirty="0">
                <a:solidFill>
                  <a:schemeClr val="bg1"/>
                </a:solidFill>
                <a:latin typeface="Calibri" panose="020F0502020204030204" pitchFamily="34" charset="0"/>
                <a:cs typeface="Calibri" panose="020F0502020204030204" pitchFamily="34" charset="0"/>
              </a:rPr>
              <a:t> do?</a:t>
            </a:r>
            <a:br>
              <a:rPr lang="en-US" dirty="0">
                <a:latin typeface="Calibri" panose="020F0502020204030204" pitchFamily="34" charset="0"/>
                <a:cs typeface="Calibri" panose="020F0502020204030204" pitchFamily="34" charset="0"/>
              </a:rPr>
            </a:br>
            <a:endParaRPr lang="en-US" dirty="0"/>
          </a:p>
        </p:txBody>
      </p:sp>
      <p:sp>
        <p:nvSpPr>
          <p:cNvPr id="12" name="TextBox 11">
            <a:extLst>
              <a:ext uri="{FF2B5EF4-FFF2-40B4-BE49-F238E27FC236}">
                <a16:creationId xmlns:a16="http://schemas.microsoft.com/office/drawing/2014/main" id="{65B13A87-3194-460B-9321-F8669FB2AA4D}"/>
              </a:ext>
            </a:extLst>
          </p:cNvPr>
          <p:cNvSpPr txBox="1"/>
          <p:nvPr/>
        </p:nvSpPr>
        <p:spPr>
          <a:xfrm>
            <a:off x="3362324" y="4347410"/>
            <a:ext cx="5467350" cy="369330"/>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FFC000"/>
                </a:solidFill>
                <a:effectLst/>
                <a:uLnTx/>
                <a:uFillTx/>
                <a:latin typeface="Calibri"/>
                <a:cs typeface="Calibri"/>
                <a:sym typeface="Calibri"/>
              </a:rPr>
              <a:t>RAISE YOUR HAND TO RESPOND, OR USE THE CHAT BOX</a:t>
            </a:r>
          </a:p>
        </p:txBody>
      </p:sp>
    </p:spTree>
    <p:custDataLst>
      <p:tags r:id="rId1"/>
    </p:custDataLst>
    <p:extLst>
      <p:ext uri="{BB962C8B-B14F-4D97-AF65-F5344CB8AC3E}">
        <p14:creationId xmlns:p14="http://schemas.microsoft.com/office/powerpoint/2010/main" val="21596769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C91417-6839-4910-A20A-E68EEC25C9DA}"/>
              </a:ext>
            </a:extLst>
          </p:cNvPr>
          <p:cNvPicPr>
            <a:picLocks noChangeAspect="1"/>
          </p:cNvPicPr>
          <p:nvPr/>
        </p:nvPicPr>
        <p:blipFill>
          <a:blip r:embed="rId4"/>
          <a:stretch>
            <a:fillRect/>
          </a:stretch>
        </p:blipFill>
        <p:spPr>
          <a:xfrm>
            <a:off x="3976382" y="570386"/>
            <a:ext cx="4425497" cy="4375772"/>
          </a:xfrm>
          <a:prstGeom prst="rect">
            <a:avLst/>
          </a:prstGeom>
          <a:ln>
            <a:noFill/>
          </a:ln>
          <a:effectLst>
            <a:softEdge rad="112500"/>
          </a:effectLst>
        </p:spPr>
      </p:pic>
      <p:sp>
        <p:nvSpPr>
          <p:cNvPr id="5" name="Shape 730">
            <a:extLst>
              <a:ext uri="{FF2B5EF4-FFF2-40B4-BE49-F238E27FC236}">
                <a16:creationId xmlns:a16="http://schemas.microsoft.com/office/drawing/2014/main" id="{14154A87-C56F-4111-9ACC-DD043BF67A16}"/>
              </a:ext>
            </a:extLst>
          </p:cNvPr>
          <p:cNvSpPr>
            <a:spLocks noGrp="1"/>
          </p:cNvSpPr>
          <p:nvPr>
            <p:ph type="title"/>
          </p:nvPr>
        </p:nvSpPr>
        <p:spPr>
          <a:xfrm>
            <a:off x="7122254" y="365645"/>
            <a:ext cx="3987800" cy="895603"/>
          </a:xfrm>
          <a:prstGeom prst="rect">
            <a:avLst/>
          </a:prstGeom>
        </p:spPr>
        <p:txBody>
          <a:bodyPr>
            <a:noAutofit/>
          </a:bodyPr>
          <a:lstStyle/>
          <a:p>
            <a:pPr marL="0" indent="0" algn="ctr">
              <a:buSzTx/>
              <a:buNone/>
              <a:defRPr sz="3600">
                <a:solidFill>
                  <a:srgbClr val="0563C1"/>
                </a:solidFill>
                <a:effectLst>
                  <a:outerShdw blurRad="38100" dist="38100" dir="2700000" rotWithShape="0">
                    <a:srgbClr val="000000"/>
                  </a:outerShdw>
                </a:effectLst>
              </a:defRPr>
            </a:pPr>
            <a:r>
              <a:rPr lang="en-US" sz="6000" dirty="0">
                <a:solidFill>
                  <a:schemeClr val="accent1">
                    <a:lumMod val="75000"/>
                  </a:schemeClr>
                </a:solidFill>
              </a:rPr>
              <a:t>Mobilize</a:t>
            </a:r>
            <a:endParaRPr sz="6000" dirty="0">
              <a:solidFill>
                <a:schemeClr val="accent1">
                  <a:lumMod val="75000"/>
                </a:schemeClr>
              </a:solidFill>
            </a:endParaRPr>
          </a:p>
        </p:txBody>
      </p:sp>
      <p:sp>
        <p:nvSpPr>
          <p:cNvPr id="8" name="Shape 730">
            <a:extLst>
              <a:ext uri="{FF2B5EF4-FFF2-40B4-BE49-F238E27FC236}">
                <a16:creationId xmlns:a16="http://schemas.microsoft.com/office/drawing/2014/main" id="{F1D91B8F-2754-4742-B021-9B03B259B1DD}"/>
              </a:ext>
            </a:extLst>
          </p:cNvPr>
          <p:cNvSpPr txBox="1">
            <a:spLocks/>
          </p:cNvSpPr>
          <p:nvPr/>
        </p:nvSpPr>
        <p:spPr>
          <a:xfrm>
            <a:off x="119062" y="313552"/>
            <a:ext cx="3764189" cy="99979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206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9pPr>
          </a:lstStyle>
          <a:p>
            <a:pPr algn="ctr" hangingPunct="1">
              <a:defRPr sz="3600">
                <a:solidFill>
                  <a:srgbClr val="0563C1"/>
                </a:solidFill>
                <a:effectLst>
                  <a:outerShdw blurRad="38100" dist="38100" dir="2700000" rotWithShape="0">
                    <a:srgbClr val="000000"/>
                  </a:outerShdw>
                </a:effectLst>
              </a:defRPr>
            </a:pPr>
            <a:r>
              <a:rPr lang="en-US" sz="6000" dirty="0">
                <a:solidFill>
                  <a:srgbClr val="0563C1"/>
                </a:solidFill>
                <a:effectLst>
                  <a:outerShdw blurRad="38100" dist="38100" dir="2700000" rotWithShape="0">
                    <a:srgbClr val="000000"/>
                  </a:outerShdw>
                </a:effectLst>
              </a:rPr>
              <a:t>Represent  </a:t>
            </a:r>
            <a:endParaRPr lang="en-US" sz="6000" dirty="0">
              <a:solidFill>
                <a:schemeClr val="accent1">
                  <a:lumMod val="75000"/>
                </a:schemeClr>
              </a:solidFill>
              <a:effectLst>
                <a:outerShdw blurRad="38100" dist="38100" dir="2700000" rotWithShape="0">
                  <a:srgbClr val="000000"/>
                </a:outerShdw>
              </a:effectLst>
            </a:endParaRPr>
          </a:p>
        </p:txBody>
      </p:sp>
      <p:sp>
        <p:nvSpPr>
          <p:cNvPr id="9" name="Shape 730">
            <a:extLst>
              <a:ext uri="{FF2B5EF4-FFF2-40B4-BE49-F238E27FC236}">
                <a16:creationId xmlns:a16="http://schemas.microsoft.com/office/drawing/2014/main" id="{4FF2C654-D677-4F7B-94DF-B765576736B1}"/>
              </a:ext>
            </a:extLst>
          </p:cNvPr>
          <p:cNvSpPr txBox="1">
            <a:spLocks/>
          </p:cNvSpPr>
          <p:nvPr/>
        </p:nvSpPr>
        <p:spPr>
          <a:xfrm>
            <a:off x="8121216" y="1844951"/>
            <a:ext cx="5168900" cy="99979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206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9pPr>
          </a:lstStyle>
          <a:p>
            <a:pPr algn="ctr" hangingPunct="1">
              <a:defRPr sz="3600">
                <a:solidFill>
                  <a:srgbClr val="0563C1"/>
                </a:solidFill>
                <a:effectLst>
                  <a:outerShdw blurRad="38100" dist="38100" dir="2700000" rotWithShape="0">
                    <a:srgbClr val="000000"/>
                  </a:outerShdw>
                </a:effectLst>
              </a:defRPr>
            </a:pPr>
            <a:r>
              <a:rPr lang="en-US" sz="6000" dirty="0">
                <a:solidFill>
                  <a:schemeClr val="accent1">
                    <a:lumMod val="75000"/>
                  </a:schemeClr>
                </a:solidFill>
                <a:effectLst>
                  <a:outerShdw blurRad="38100" dist="38100" dir="2700000" rotWithShape="0">
                    <a:srgbClr val="000000"/>
                  </a:outerShdw>
                </a:effectLst>
              </a:rPr>
              <a:t>Engage</a:t>
            </a:r>
          </a:p>
        </p:txBody>
      </p:sp>
      <p:sp>
        <p:nvSpPr>
          <p:cNvPr id="10" name="Shape 730">
            <a:extLst>
              <a:ext uri="{FF2B5EF4-FFF2-40B4-BE49-F238E27FC236}">
                <a16:creationId xmlns:a16="http://schemas.microsoft.com/office/drawing/2014/main" id="{2462AA8D-2B19-44EF-B435-9CA1449A0DDF}"/>
              </a:ext>
            </a:extLst>
          </p:cNvPr>
          <p:cNvSpPr txBox="1">
            <a:spLocks/>
          </p:cNvSpPr>
          <p:nvPr/>
        </p:nvSpPr>
        <p:spPr>
          <a:xfrm>
            <a:off x="571028" y="3276756"/>
            <a:ext cx="5355162" cy="156005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206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9pPr>
          </a:lstStyle>
          <a:p>
            <a:pPr algn="ctr" hangingPunct="1">
              <a:defRPr sz="3600">
                <a:solidFill>
                  <a:srgbClr val="0563C1"/>
                </a:solidFill>
                <a:effectLst>
                  <a:outerShdw blurRad="38100" dist="38100" dir="2700000" rotWithShape="0">
                    <a:srgbClr val="000000"/>
                  </a:outerShdw>
                </a:effectLst>
              </a:defRPr>
            </a:pPr>
            <a:r>
              <a:rPr lang="en-US" sz="6000" dirty="0">
                <a:solidFill>
                  <a:srgbClr val="0563C1"/>
                </a:solidFill>
                <a:effectLst>
                  <a:outerShdw blurRad="38100" dist="38100" dir="2700000" rotWithShape="0">
                    <a:srgbClr val="000000"/>
                  </a:outerShdw>
                </a:effectLst>
              </a:rPr>
              <a:t>Educate  </a:t>
            </a:r>
            <a:endParaRPr lang="en-US" sz="6000" dirty="0">
              <a:solidFill>
                <a:schemeClr val="accent1">
                  <a:lumMod val="75000"/>
                </a:schemeClr>
              </a:solidFill>
              <a:effectLst>
                <a:outerShdw blurRad="38100" dist="38100" dir="2700000" rotWithShape="0">
                  <a:srgbClr val="000000"/>
                </a:outerShdw>
              </a:effectLst>
            </a:endParaRPr>
          </a:p>
        </p:txBody>
      </p:sp>
      <p:sp>
        <p:nvSpPr>
          <p:cNvPr id="11" name="Shape 730">
            <a:extLst>
              <a:ext uri="{FF2B5EF4-FFF2-40B4-BE49-F238E27FC236}">
                <a16:creationId xmlns:a16="http://schemas.microsoft.com/office/drawing/2014/main" id="{A0263186-1F30-4E1C-8A6F-7CCE567C1503}"/>
              </a:ext>
            </a:extLst>
          </p:cNvPr>
          <p:cNvSpPr txBox="1">
            <a:spLocks/>
          </p:cNvSpPr>
          <p:nvPr/>
        </p:nvSpPr>
        <p:spPr>
          <a:xfrm>
            <a:off x="710179" y="2194921"/>
            <a:ext cx="4425497" cy="169817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206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9pPr>
          </a:lstStyle>
          <a:p>
            <a:pPr hangingPunct="1">
              <a:defRPr sz="3600">
                <a:solidFill>
                  <a:srgbClr val="0563C1"/>
                </a:solidFill>
                <a:effectLst>
                  <a:outerShdw blurRad="38100" dist="38100" dir="2700000" rotWithShape="0">
                    <a:srgbClr val="000000"/>
                  </a:outerShdw>
                </a:effectLst>
              </a:defRPr>
            </a:pPr>
            <a:r>
              <a:rPr lang="en-US" sz="6000" dirty="0">
                <a:solidFill>
                  <a:srgbClr val="0563C1"/>
                </a:solidFill>
                <a:effectLst>
                  <a:outerShdw blurRad="38100" dist="38100" dir="2700000" rotWithShape="0">
                    <a:srgbClr val="000000"/>
                  </a:outerShdw>
                </a:effectLst>
              </a:rPr>
              <a:t>Communicate</a:t>
            </a:r>
            <a:br>
              <a:rPr lang="en-US" sz="3600" dirty="0">
                <a:solidFill>
                  <a:srgbClr val="0563C1"/>
                </a:solidFill>
                <a:effectLst>
                  <a:outerShdw blurRad="38100" dist="38100" dir="2700000" rotWithShape="0">
                    <a:srgbClr val="000000"/>
                  </a:outerShdw>
                </a:effectLst>
              </a:rPr>
            </a:br>
            <a:br>
              <a:rPr lang="en-US" sz="3600" dirty="0">
                <a:solidFill>
                  <a:srgbClr val="0563C1"/>
                </a:solidFill>
                <a:effectLst>
                  <a:outerShdw blurRad="38100" dist="38100" dir="2700000" rotWithShape="0">
                    <a:srgbClr val="000000"/>
                  </a:outerShdw>
                </a:effectLst>
              </a:rPr>
            </a:br>
            <a:endParaRPr lang="en-US" sz="3600" dirty="0">
              <a:solidFill>
                <a:schemeClr val="accent1">
                  <a:lumMod val="75000"/>
                </a:schemeClr>
              </a:solidFill>
              <a:effectLst>
                <a:outerShdw blurRad="38100" dist="38100" dir="2700000" rotWithShape="0">
                  <a:srgbClr val="000000"/>
                </a:outerShdw>
              </a:effectLst>
            </a:endParaRPr>
          </a:p>
        </p:txBody>
      </p:sp>
      <p:sp>
        <p:nvSpPr>
          <p:cNvPr id="2" name="TextBox 1">
            <a:extLst>
              <a:ext uri="{FF2B5EF4-FFF2-40B4-BE49-F238E27FC236}">
                <a16:creationId xmlns:a16="http://schemas.microsoft.com/office/drawing/2014/main" id="{2AEF9F08-B4B8-4F02-97B8-B410D30CC7A0}"/>
              </a:ext>
            </a:extLst>
          </p:cNvPr>
          <p:cNvSpPr txBox="1"/>
          <p:nvPr/>
        </p:nvSpPr>
        <p:spPr>
          <a:xfrm>
            <a:off x="830510" y="1149292"/>
            <a:ext cx="314587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Represent members with matters related to the contract</a:t>
            </a:r>
          </a:p>
        </p:txBody>
      </p:sp>
      <p:sp>
        <p:nvSpPr>
          <p:cNvPr id="3" name="TextBox 2">
            <a:extLst>
              <a:ext uri="{FF2B5EF4-FFF2-40B4-BE49-F238E27FC236}">
                <a16:creationId xmlns:a16="http://schemas.microsoft.com/office/drawing/2014/main" id="{40CCDE14-FFF1-4CC8-B789-4D1D28C24540}"/>
              </a:ext>
            </a:extLst>
          </p:cNvPr>
          <p:cNvSpPr txBox="1"/>
          <p:nvPr/>
        </p:nvSpPr>
        <p:spPr>
          <a:xfrm>
            <a:off x="360301" y="2758272"/>
            <a:ext cx="3942825"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Both Member </a:t>
            </a:r>
            <a:r>
              <a:rPr lang="en-US" b="1" dirty="0"/>
              <a:t>an</a:t>
            </a:r>
            <a:r>
              <a:rPr kumimoji="0" lang="en-US" sz="1800" b="1" i="0" u="none" strike="noStrike" cap="none" spc="0" normalizeH="0" baseline="0" dirty="0">
                <a:ln>
                  <a:noFill/>
                </a:ln>
                <a:solidFill>
                  <a:srgbClr val="000000"/>
                </a:solidFill>
                <a:effectLst/>
                <a:uFillTx/>
                <a:latin typeface="+mj-lt"/>
                <a:ea typeface="+mj-ea"/>
                <a:cs typeface="+mj-cs"/>
                <a:sym typeface="Calibri"/>
              </a:rPr>
              <a:t>d union officers count on Stewards to effectively communicate. Especially new members</a:t>
            </a:r>
            <a:r>
              <a:rPr kumimoji="0" lang="en-US" sz="1800" b="1" i="0" u="none" strike="noStrike" cap="none" spc="0" normalizeH="0" dirty="0">
                <a:ln>
                  <a:noFill/>
                </a:ln>
                <a:solidFill>
                  <a:srgbClr val="000000"/>
                </a:solidFill>
                <a:effectLst/>
                <a:uFillTx/>
                <a:latin typeface="+mj-lt"/>
                <a:ea typeface="+mj-ea"/>
                <a:cs typeface="+mj-cs"/>
                <a:sym typeface="Calibri"/>
              </a:rPr>
              <a:t> through </a:t>
            </a:r>
            <a:r>
              <a:rPr kumimoji="0" lang="en-US" sz="1800" b="1" i="0" u="none" strike="noStrike" cap="none" spc="0" normalizeH="0" dirty="0">
                <a:ln>
                  <a:noFill/>
                </a:ln>
                <a:solidFill>
                  <a:srgbClr val="FF0000"/>
                </a:solidFill>
                <a:effectLst/>
                <a:uFillTx/>
                <a:latin typeface="+mj-lt"/>
                <a:ea typeface="+mj-ea"/>
                <a:cs typeface="+mj-cs"/>
                <a:sym typeface="Calibri"/>
              </a:rPr>
              <a:t>New Employee Orientations</a:t>
            </a:r>
            <a:endParaRPr kumimoji="0" lang="en-US" sz="1800" b="1" i="0" u="none" strike="noStrike" cap="none" spc="0" normalizeH="0" baseline="0" dirty="0">
              <a:ln>
                <a:noFill/>
              </a:ln>
              <a:solidFill>
                <a:srgbClr val="FF0000"/>
              </a:solidFill>
              <a:effectLst/>
              <a:uFillTx/>
              <a:latin typeface="+mj-lt"/>
              <a:ea typeface="+mj-ea"/>
              <a:cs typeface="+mj-cs"/>
              <a:sym typeface="Calibri"/>
            </a:endParaRPr>
          </a:p>
        </p:txBody>
      </p:sp>
      <p:sp>
        <p:nvSpPr>
          <p:cNvPr id="4" name="TextBox 3">
            <a:extLst>
              <a:ext uri="{FF2B5EF4-FFF2-40B4-BE49-F238E27FC236}">
                <a16:creationId xmlns:a16="http://schemas.microsoft.com/office/drawing/2014/main" id="{F573C511-9A5A-4B30-81BF-DB0D91F56241}"/>
              </a:ext>
            </a:extLst>
          </p:cNvPr>
          <p:cNvSpPr txBox="1"/>
          <p:nvPr/>
        </p:nvSpPr>
        <p:spPr>
          <a:xfrm>
            <a:off x="687129" y="4691488"/>
            <a:ext cx="3794709"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Always keep members well-informed, remind them of union benefits, host a </a:t>
            </a:r>
            <a:r>
              <a:rPr kumimoji="0" lang="en-US" sz="1800" b="1" i="0" u="none" strike="noStrike" cap="none" spc="0" normalizeH="0" baseline="0" dirty="0">
                <a:ln>
                  <a:noFill/>
                </a:ln>
                <a:solidFill>
                  <a:srgbClr val="FF0000"/>
                </a:solidFill>
                <a:effectLst/>
                <a:uFillTx/>
                <a:latin typeface="+mj-lt"/>
                <a:ea typeface="+mj-ea"/>
                <a:cs typeface="+mj-cs"/>
                <a:sym typeface="Calibri"/>
              </a:rPr>
              <a:t>Lunch and Learn</a:t>
            </a:r>
          </a:p>
        </p:txBody>
      </p:sp>
      <p:sp>
        <p:nvSpPr>
          <p:cNvPr id="7" name="TextBox 6">
            <a:extLst>
              <a:ext uri="{FF2B5EF4-FFF2-40B4-BE49-F238E27FC236}">
                <a16:creationId xmlns:a16="http://schemas.microsoft.com/office/drawing/2014/main" id="{80BD272E-33D1-4C12-ABA1-59027C6B8CF5}"/>
              </a:ext>
            </a:extLst>
          </p:cNvPr>
          <p:cNvSpPr txBox="1"/>
          <p:nvPr/>
        </p:nvSpPr>
        <p:spPr>
          <a:xfrm>
            <a:off x="7910818" y="1149292"/>
            <a:ext cx="3571003"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Be active yourself, and </a:t>
            </a:r>
            <a:r>
              <a:rPr kumimoji="0" lang="en-US" sz="1800" b="1" i="0" u="none" strike="noStrike" cap="none" spc="0" normalizeH="0" baseline="0" dirty="0">
                <a:ln>
                  <a:noFill/>
                </a:ln>
                <a:solidFill>
                  <a:schemeClr val="tx1"/>
                </a:solidFill>
                <a:effectLst/>
                <a:uFillTx/>
                <a:latin typeface="+mj-lt"/>
                <a:ea typeface="+mj-ea"/>
                <a:cs typeface="+mj-cs"/>
                <a:sym typeface="Calibri"/>
              </a:rPr>
              <a:t>empower others </a:t>
            </a:r>
            <a:r>
              <a:rPr kumimoji="0" lang="en-US" sz="1800" b="1" i="0" u="none" strike="noStrike" cap="none" spc="0" normalizeH="0" baseline="0" dirty="0">
                <a:ln>
                  <a:noFill/>
                </a:ln>
                <a:solidFill>
                  <a:srgbClr val="000000"/>
                </a:solidFill>
                <a:effectLst/>
                <a:uFillTx/>
                <a:latin typeface="+mj-lt"/>
                <a:ea typeface="+mj-ea"/>
                <a:cs typeface="+mj-cs"/>
                <a:sym typeface="Calibri"/>
              </a:rPr>
              <a:t>to get active in the union and the community</a:t>
            </a:r>
          </a:p>
        </p:txBody>
      </p:sp>
      <p:sp>
        <p:nvSpPr>
          <p:cNvPr id="12" name="TextBox 11">
            <a:extLst>
              <a:ext uri="{FF2B5EF4-FFF2-40B4-BE49-F238E27FC236}">
                <a16:creationId xmlns:a16="http://schemas.microsoft.com/office/drawing/2014/main" id="{24CD0D0D-E26A-4B96-BF6D-86ADF74156B2}"/>
              </a:ext>
            </a:extLst>
          </p:cNvPr>
          <p:cNvSpPr txBox="1"/>
          <p:nvPr/>
        </p:nvSpPr>
        <p:spPr>
          <a:xfrm>
            <a:off x="7880954" y="2679300"/>
            <a:ext cx="4096023"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Workplace issues: ways to establish, create, &amp; improve. Keep track through </a:t>
            </a:r>
            <a:r>
              <a:rPr kumimoji="0" lang="en-US" sz="1800" b="1" i="0" u="none" strike="noStrike" cap="none" spc="0" normalizeH="0" baseline="0" dirty="0">
                <a:ln>
                  <a:noFill/>
                </a:ln>
                <a:solidFill>
                  <a:srgbClr val="FF0000"/>
                </a:solidFill>
                <a:effectLst/>
                <a:uFillTx/>
                <a:latin typeface="+mj-lt"/>
                <a:ea typeface="+mj-ea"/>
                <a:cs typeface="+mj-cs"/>
                <a:sym typeface="Calibri"/>
              </a:rPr>
              <a:t>Mapping</a:t>
            </a:r>
            <a:r>
              <a:rPr kumimoji="0" lang="en-US" sz="1800" b="1" i="0" u="none" strike="noStrike" cap="none" spc="0" normalizeH="0" baseline="0" dirty="0">
                <a:ln>
                  <a:noFill/>
                </a:ln>
                <a:solidFill>
                  <a:srgbClr val="000000"/>
                </a:solidFill>
                <a:effectLst/>
                <a:uFillTx/>
                <a:latin typeface="+mj-lt"/>
                <a:ea typeface="+mj-ea"/>
                <a:cs typeface="+mj-cs"/>
                <a:sym typeface="Calibri"/>
              </a:rPr>
              <a:t> and keeping a </a:t>
            </a:r>
            <a:r>
              <a:rPr kumimoji="0" lang="en-US" sz="1800" b="1" i="0" u="none" strike="noStrike" cap="none" spc="0" normalizeH="0" baseline="0" dirty="0">
                <a:ln>
                  <a:noFill/>
                </a:ln>
                <a:solidFill>
                  <a:srgbClr val="FF0000"/>
                </a:solidFill>
                <a:effectLst/>
                <a:uFillTx/>
                <a:latin typeface="+mj-lt"/>
                <a:ea typeface="+mj-ea"/>
                <a:cs typeface="+mj-cs"/>
                <a:sym typeface="Calibri"/>
              </a:rPr>
              <a:t>Worksite Roster</a:t>
            </a:r>
          </a:p>
        </p:txBody>
      </p:sp>
      <p:sp>
        <p:nvSpPr>
          <p:cNvPr id="14" name="Shape 730">
            <a:extLst>
              <a:ext uri="{FF2B5EF4-FFF2-40B4-BE49-F238E27FC236}">
                <a16:creationId xmlns:a16="http://schemas.microsoft.com/office/drawing/2014/main" id="{7FAF5774-E33D-4560-BE37-A2FD862973AC}"/>
              </a:ext>
            </a:extLst>
          </p:cNvPr>
          <p:cNvSpPr txBox="1">
            <a:spLocks/>
          </p:cNvSpPr>
          <p:nvPr/>
        </p:nvSpPr>
        <p:spPr>
          <a:xfrm>
            <a:off x="7491034" y="3277672"/>
            <a:ext cx="3764189" cy="99979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fontScale="77500" lnSpcReduction="20000"/>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206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9pPr>
          </a:lstStyle>
          <a:p>
            <a:pPr algn="ctr" hangingPunct="1">
              <a:defRPr sz="3600">
                <a:solidFill>
                  <a:srgbClr val="0563C1"/>
                </a:solidFill>
                <a:effectLst>
                  <a:outerShdw blurRad="38100" dist="38100" dir="2700000" rotWithShape="0">
                    <a:srgbClr val="000000"/>
                  </a:outerShdw>
                </a:effectLst>
              </a:defRPr>
            </a:pPr>
            <a:r>
              <a:rPr lang="en-US" sz="6000" dirty="0">
                <a:solidFill>
                  <a:srgbClr val="0563C1"/>
                </a:solidFill>
                <a:effectLst>
                  <a:outerShdw blurRad="38100" dist="38100" dir="2700000" rotWithShape="0">
                    <a:srgbClr val="000000"/>
                  </a:outerShdw>
                </a:effectLst>
              </a:rPr>
              <a:t>Problem-Solve  </a:t>
            </a:r>
            <a:endParaRPr lang="en-US" sz="6000" dirty="0">
              <a:solidFill>
                <a:schemeClr val="accent1">
                  <a:lumMod val="75000"/>
                </a:schemeClr>
              </a:solidFill>
              <a:effectLst>
                <a:outerShdw blurRad="38100" dist="38100" dir="2700000" rotWithShape="0">
                  <a:srgbClr val="000000"/>
                </a:outerShdw>
              </a:effectLst>
            </a:endParaRPr>
          </a:p>
        </p:txBody>
      </p:sp>
      <p:sp>
        <p:nvSpPr>
          <p:cNvPr id="15" name="TextBox 14">
            <a:extLst>
              <a:ext uri="{FF2B5EF4-FFF2-40B4-BE49-F238E27FC236}">
                <a16:creationId xmlns:a16="http://schemas.microsoft.com/office/drawing/2014/main" id="{DC334BEB-CF4C-4DE2-BCC2-DA2751784BD4}"/>
              </a:ext>
            </a:extLst>
          </p:cNvPr>
          <p:cNvSpPr txBox="1"/>
          <p:nvPr/>
        </p:nvSpPr>
        <p:spPr>
          <a:xfrm>
            <a:off x="8981165" y="4077618"/>
            <a:ext cx="322176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Be prepared with various strategies, and be critical thinkers</a:t>
            </a:r>
          </a:p>
        </p:txBody>
      </p:sp>
      <p:sp>
        <p:nvSpPr>
          <p:cNvPr id="16" name="Shape 730">
            <a:extLst>
              <a:ext uri="{FF2B5EF4-FFF2-40B4-BE49-F238E27FC236}">
                <a16:creationId xmlns:a16="http://schemas.microsoft.com/office/drawing/2014/main" id="{9E33D671-2686-49B3-B8C6-818571AAFA54}"/>
              </a:ext>
            </a:extLst>
          </p:cNvPr>
          <p:cNvSpPr txBox="1">
            <a:spLocks/>
          </p:cNvSpPr>
          <p:nvPr/>
        </p:nvSpPr>
        <p:spPr>
          <a:xfrm>
            <a:off x="5932130" y="4360355"/>
            <a:ext cx="3764189" cy="99979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206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9pPr>
          </a:lstStyle>
          <a:p>
            <a:pPr algn="ctr" hangingPunct="1">
              <a:defRPr sz="3600">
                <a:solidFill>
                  <a:srgbClr val="0563C1"/>
                </a:solidFill>
                <a:effectLst>
                  <a:outerShdw blurRad="38100" dist="38100" dir="2700000" rotWithShape="0">
                    <a:srgbClr val="000000"/>
                  </a:outerShdw>
                </a:effectLst>
              </a:defRPr>
            </a:pPr>
            <a:r>
              <a:rPr lang="en-US" sz="6000" dirty="0">
                <a:solidFill>
                  <a:srgbClr val="0563C1"/>
                </a:solidFill>
                <a:effectLst>
                  <a:outerShdw blurRad="38100" dist="38100" dir="2700000" rotWithShape="0">
                    <a:srgbClr val="000000"/>
                  </a:outerShdw>
                </a:effectLst>
              </a:rPr>
              <a:t>Lead  </a:t>
            </a:r>
            <a:endParaRPr lang="en-US" sz="6000" dirty="0">
              <a:solidFill>
                <a:schemeClr val="accent1">
                  <a:lumMod val="75000"/>
                </a:schemeClr>
              </a:solidFill>
              <a:effectLst>
                <a:outerShdw blurRad="38100" dist="38100" dir="2700000" rotWithShape="0">
                  <a:srgbClr val="000000"/>
                </a:outerShdw>
              </a:effectLst>
            </a:endParaRPr>
          </a:p>
        </p:txBody>
      </p:sp>
      <p:sp>
        <p:nvSpPr>
          <p:cNvPr id="17" name="TextBox 16">
            <a:extLst>
              <a:ext uri="{FF2B5EF4-FFF2-40B4-BE49-F238E27FC236}">
                <a16:creationId xmlns:a16="http://schemas.microsoft.com/office/drawing/2014/main" id="{BC6F1C76-6D6D-40E2-B815-D8694BE9B36C}"/>
              </a:ext>
            </a:extLst>
          </p:cNvPr>
          <p:cNvSpPr txBox="1"/>
          <p:nvPr/>
        </p:nvSpPr>
        <p:spPr>
          <a:xfrm>
            <a:off x="7436630" y="5149318"/>
            <a:ext cx="3044787"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Know that actions speak louder than words—lead by example</a:t>
            </a:r>
          </a:p>
        </p:txBody>
      </p:sp>
      <p:pic>
        <p:nvPicPr>
          <p:cNvPr id="19" name="Picture 18">
            <a:extLst>
              <a:ext uri="{FF2B5EF4-FFF2-40B4-BE49-F238E27FC236}">
                <a16:creationId xmlns:a16="http://schemas.microsoft.com/office/drawing/2014/main" id="{F98F5B6B-2D75-4CA5-AB0D-42E5E21F7490}"/>
              </a:ext>
            </a:extLst>
          </p:cNvPr>
          <p:cNvPicPr>
            <a:picLocks noChangeAspect="1"/>
          </p:cNvPicPr>
          <p:nvPr/>
        </p:nvPicPr>
        <p:blipFill>
          <a:blip r:embed="rId5"/>
          <a:stretch>
            <a:fillRect/>
          </a:stretch>
        </p:blipFill>
        <p:spPr>
          <a:xfrm>
            <a:off x="1155948" y="2730018"/>
            <a:ext cx="2633566" cy="3157448"/>
          </a:xfrm>
          <a:prstGeom prst="rect">
            <a:avLst/>
          </a:prstGeom>
        </p:spPr>
      </p:pic>
      <p:sp>
        <p:nvSpPr>
          <p:cNvPr id="20" name="Arrow: Left 19">
            <a:extLst>
              <a:ext uri="{FF2B5EF4-FFF2-40B4-BE49-F238E27FC236}">
                <a16:creationId xmlns:a16="http://schemas.microsoft.com/office/drawing/2014/main" id="{4B1CD46C-916B-4F0A-B769-8978D632C2AD}"/>
              </a:ext>
            </a:extLst>
          </p:cNvPr>
          <p:cNvSpPr/>
          <p:nvPr/>
        </p:nvSpPr>
        <p:spPr>
          <a:xfrm>
            <a:off x="3959933" y="2277817"/>
            <a:ext cx="6765228" cy="2751233"/>
          </a:xfrm>
          <a:prstGeom prst="lef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mj-lt"/>
                <a:ea typeface="+mj-ea"/>
                <a:cs typeface="+mj-cs"/>
                <a:sym typeface="Calibri"/>
              </a:rPr>
              <a:t>Lunch and Learns – Strategy, Tactic, Planning, Mobilizing, Building Power, and Winning!</a:t>
            </a:r>
          </a:p>
        </p:txBody>
      </p:sp>
      <p:sp>
        <p:nvSpPr>
          <p:cNvPr id="21" name="Text Placeholder 5">
            <a:extLst>
              <a:ext uri="{FF2B5EF4-FFF2-40B4-BE49-F238E27FC236}">
                <a16:creationId xmlns:a16="http://schemas.microsoft.com/office/drawing/2014/main" id="{FE0D6529-4406-4312-93ED-6F19F29510B7}"/>
              </a:ext>
            </a:extLst>
          </p:cNvPr>
          <p:cNvSpPr>
            <a:spLocks noGrp="1"/>
          </p:cNvSpPr>
          <p:nvPr>
            <p:ph type="body" sz="half" idx="1"/>
          </p:nvPr>
        </p:nvSpPr>
        <p:spPr>
          <a:xfrm>
            <a:off x="3886120" y="-149149"/>
            <a:ext cx="4519517" cy="7015167"/>
          </a:xfrm>
          <a:prstGeom prst="cloudCallout">
            <a:avLst>
              <a:gd name="adj1" fmla="val -73570"/>
              <a:gd name="adj2" fmla="val -9856"/>
            </a:avLst>
          </a:prstGeom>
          <a:solidFill>
            <a:schemeClr val="accent5">
              <a:lumMod val="60000"/>
              <a:lumOff val="40000"/>
            </a:schemeClr>
          </a:solidFill>
          <a:ln w="762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2800" b="1" dirty="0"/>
              <a:t>New Employee Orientations</a:t>
            </a:r>
          </a:p>
          <a:p>
            <a:pPr algn="ctr"/>
            <a:r>
              <a:rPr lang="en-US" sz="2800" b="1" dirty="0"/>
              <a:t>Lunch and Learns</a:t>
            </a:r>
          </a:p>
          <a:p>
            <a:pPr algn="ctr"/>
            <a:r>
              <a:rPr lang="en-US" sz="2800" b="1" dirty="0"/>
              <a:t>Emails</a:t>
            </a:r>
          </a:p>
          <a:p>
            <a:pPr algn="ctr"/>
            <a:r>
              <a:rPr lang="en-US" sz="2800" b="1" dirty="0"/>
              <a:t>Newsletters</a:t>
            </a:r>
          </a:p>
          <a:p>
            <a:pPr algn="ctr"/>
            <a:r>
              <a:rPr lang="en-US" sz="2800" b="1" dirty="0"/>
              <a:t>Text Alerts </a:t>
            </a:r>
          </a:p>
          <a:p>
            <a:pPr algn="ctr"/>
            <a:r>
              <a:rPr lang="en-US" sz="2800" b="1" dirty="0"/>
              <a:t>Union Meetings</a:t>
            </a:r>
          </a:p>
          <a:p>
            <a:pPr algn="ctr"/>
            <a:r>
              <a:rPr lang="en-US" sz="2800" b="1" dirty="0"/>
              <a:t>Surveys and Polls </a:t>
            </a:r>
          </a:p>
          <a:p>
            <a:pPr algn="ctr"/>
            <a:r>
              <a:rPr lang="en-US" sz="2800" b="1" dirty="0"/>
              <a:t>One on One’s </a:t>
            </a:r>
          </a:p>
        </p:txBody>
      </p:sp>
      <p:sp>
        <p:nvSpPr>
          <p:cNvPr id="23" name="Rectangle 22">
            <a:extLst>
              <a:ext uri="{FF2B5EF4-FFF2-40B4-BE49-F238E27FC236}">
                <a16:creationId xmlns:a16="http://schemas.microsoft.com/office/drawing/2014/main" id="{0448BB5A-C5EE-4BA5-99E7-E11CFBCFE71D}"/>
              </a:ext>
            </a:extLst>
          </p:cNvPr>
          <p:cNvSpPr/>
          <p:nvPr/>
        </p:nvSpPr>
        <p:spPr>
          <a:xfrm>
            <a:off x="1933958" y="945221"/>
            <a:ext cx="6347590" cy="3046986"/>
          </a:xfrm>
          <a:prstGeom prst="rect">
            <a:avLst/>
          </a:prstGeom>
          <a:solidFill>
            <a:srgbClr val="FFFFFF"/>
          </a:solidFill>
          <a:ln w="762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sng" strike="noStrike" cap="none" spc="0" normalizeH="0" baseline="0" dirty="0">
                <a:ln>
                  <a:noFill/>
                </a:ln>
                <a:solidFill>
                  <a:srgbClr val="000000"/>
                </a:solidFill>
                <a:effectLst/>
                <a:uFillTx/>
                <a:sym typeface="Calibri"/>
              </a:rPr>
              <a:t>New Employee Orientations: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t>Strengthen the union by increasing membership and getting new people involved</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sym typeface="Calibri"/>
              </a:rPr>
              <a:t>Should be negotiated in the contract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t>Come prepared-Orientation Kit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sym typeface="Calibri"/>
              </a:rPr>
              <a:t>Share AFGE success stories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t>Union difference/benefits</a:t>
            </a:r>
            <a:endParaRPr kumimoji="0" lang="en-US" sz="2400" b="0" i="0" u="none" strike="noStrike" cap="none" spc="0" normalizeH="0" baseline="0" dirty="0">
              <a:ln>
                <a:noFill/>
              </a:ln>
              <a:solidFill>
                <a:srgbClr val="000000"/>
              </a:solidFill>
              <a:effectLst/>
              <a:uFillTx/>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Calibri"/>
            </a:endParaRPr>
          </a:p>
        </p:txBody>
      </p:sp>
      <p:pic>
        <p:nvPicPr>
          <p:cNvPr id="24" name="Picture 23">
            <a:extLst>
              <a:ext uri="{FF2B5EF4-FFF2-40B4-BE49-F238E27FC236}">
                <a16:creationId xmlns:a16="http://schemas.microsoft.com/office/drawing/2014/main" id="{373122D8-36FF-4255-9F97-69B4A79600DA}"/>
              </a:ext>
            </a:extLst>
          </p:cNvPr>
          <p:cNvPicPr>
            <a:picLocks noChangeAspect="1"/>
          </p:cNvPicPr>
          <p:nvPr/>
        </p:nvPicPr>
        <p:blipFill>
          <a:blip r:embed="rId6"/>
          <a:stretch>
            <a:fillRect/>
          </a:stretch>
        </p:blipFill>
        <p:spPr>
          <a:xfrm>
            <a:off x="3012227" y="677065"/>
            <a:ext cx="7696404" cy="4329227"/>
          </a:xfrm>
          <a:prstGeom prst="rect">
            <a:avLst/>
          </a:prstGeom>
          <a:solidFill>
            <a:srgbClr val="000000">
              <a:shade val="95000"/>
            </a:srgbClr>
          </a:solidFill>
          <a:ln w="444500" cap="sq">
            <a:solidFill>
              <a:schemeClr val="accent5"/>
            </a:solidFill>
            <a:miter lim="800000"/>
          </a:ln>
          <a:effectLst>
            <a:outerShdw blurRad="254000" dist="190500" dir="2700000" sy="90000" algn="bl" rotWithShape="0">
              <a:srgbClr val="000000">
                <a:alpha val="40000"/>
              </a:srgbClr>
            </a:outerShdw>
          </a:effectLst>
        </p:spPr>
      </p:pic>
      <p:pic>
        <p:nvPicPr>
          <p:cNvPr id="25" name="Picture 24">
            <a:extLst>
              <a:ext uri="{FF2B5EF4-FFF2-40B4-BE49-F238E27FC236}">
                <a16:creationId xmlns:a16="http://schemas.microsoft.com/office/drawing/2014/main" id="{78D163D2-A5CB-4FA5-A51A-4DF6498C654C}"/>
              </a:ext>
            </a:extLst>
          </p:cNvPr>
          <p:cNvPicPr>
            <a:picLocks noChangeAspect="1"/>
          </p:cNvPicPr>
          <p:nvPr/>
        </p:nvPicPr>
        <p:blipFill>
          <a:blip r:embed="rId7"/>
          <a:stretch>
            <a:fillRect/>
          </a:stretch>
        </p:blipFill>
        <p:spPr>
          <a:xfrm>
            <a:off x="1081447" y="1874935"/>
            <a:ext cx="7035682" cy="3957571"/>
          </a:xfrm>
          <a:prstGeom prst="rect">
            <a:avLst/>
          </a:prstGeom>
          <a:solidFill>
            <a:srgbClr val="000000">
              <a:shade val="95000"/>
            </a:srgbClr>
          </a:solidFill>
          <a:ln w="444500" cap="sq">
            <a:solidFill>
              <a:srgbClr val="00B050"/>
            </a:solidFill>
            <a:miter lim="800000"/>
          </a:ln>
          <a:effectLst>
            <a:outerShdw blurRad="254000" dist="190500" dir="2700000" sy="90000" algn="bl" rotWithShape="0">
              <a:srgbClr val="000000">
                <a:alpha val="40000"/>
              </a:srgbClr>
            </a:outerShdw>
          </a:effectLst>
        </p:spPr>
      </p:pic>
      <p:pic>
        <p:nvPicPr>
          <p:cNvPr id="26" name="Picture 25">
            <a:extLst>
              <a:ext uri="{FF2B5EF4-FFF2-40B4-BE49-F238E27FC236}">
                <a16:creationId xmlns:a16="http://schemas.microsoft.com/office/drawing/2014/main" id="{7545C70E-337F-452A-BAC3-BF36CBEFD84A}"/>
              </a:ext>
            </a:extLst>
          </p:cNvPr>
          <p:cNvPicPr>
            <a:picLocks noChangeAspect="1"/>
          </p:cNvPicPr>
          <p:nvPr/>
        </p:nvPicPr>
        <p:blipFill>
          <a:blip r:embed="rId8"/>
          <a:stretch>
            <a:fillRect/>
          </a:stretch>
        </p:blipFill>
        <p:spPr>
          <a:xfrm>
            <a:off x="3246579" y="1634796"/>
            <a:ext cx="7264540" cy="408630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ustDataLst>
      <p:tags r:id="rId1"/>
    </p:custDataLst>
    <p:extLst>
      <p:ext uri="{BB962C8B-B14F-4D97-AF65-F5344CB8AC3E}">
        <p14:creationId xmlns:p14="http://schemas.microsoft.com/office/powerpoint/2010/main" val="19619011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style.rotation</p:attrName>
                                        </p:attrNameLst>
                                      </p:cBhvr>
                                      <p:tavLst>
                                        <p:tav tm="0">
                                          <p:val>
                                            <p:fltVal val="90"/>
                                          </p:val>
                                        </p:tav>
                                        <p:tav tm="100000">
                                          <p:val>
                                            <p:fltVal val="0"/>
                                          </p:val>
                                        </p:tav>
                                      </p:tavLst>
                                    </p:anim>
                                    <p:animEffect transition="in" filter="fade">
                                      <p:cBhvr>
                                        <p:cTn id="26" dur="10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par>
                                <p:cTn id="27" presetID="3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fltVal val="0"/>
                                          </p:val>
                                        </p:tav>
                                        <p:tav tm="100000">
                                          <p:val>
                                            <p:strVal val="#ppt_w"/>
                                          </p:val>
                                        </p:tav>
                                      </p:tavLst>
                                    </p:anim>
                                    <p:anim calcmode="lin" valueType="num">
                                      <p:cBhvr>
                                        <p:cTn id="30" dur="1000" fill="hold"/>
                                        <p:tgtEl>
                                          <p:spTgt spid="19"/>
                                        </p:tgtEl>
                                        <p:attrNameLst>
                                          <p:attrName>ppt_h</p:attrName>
                                        </p:attrNameLst>
                                      </p:cBhvr>
                                      <p:tavLst>
                                        <p:tav tm="0">
                                          <p:val>
                                            <p:fltVal val="0"/>
                                          </p:val>
                                        </p:tav>
                                        <p:tav tm="100000">
                                          <p:val>
                                            <p:strVal val="#ppt_h"/>
                                          </p:val>
                                        </p:tav>
                                      </p:tavLst>
                                    </p:anim>
                                    <p:anim calcmode="lin" valueType="num">
                                      <p:cBhvr>
                                        <p:cTn id="31" dur="1000" fill="hold"/>
                                        <p:tgtEl>
                                          <p:spTgt spid="19"/>
                                        </p:tgtEl>
                                        <p:attrNameLst>
                                          <p:attrName>style.rotation</p:attrName>
                                        </p:attrNameLst>
                                      </p:cBhvr>
                                      <p:tavLst>
                                        <p:tav tm="0">
                                          <p:val>
                                            <p:fltVal val="90"/>
                                          </p:val>
                                        </p:tav>
                                        <p:tav tm="100000">
                                          <p:val>
                                            <p:fltVal val="0"/>
                                          </p:val>
                                        </p:tav>
                                      </p:tavLst>
                                    </p:anim>
                                    <p:animEffect transition="in" filter="fade">
                                      <p:cBhvr>
                                        <p:cTn id="32" dur="1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heel(1)">
                                      <p:cBhvr>
                                        <p:cTn id="40" dur="20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1000" fill="hold"/>
                                        <p:tgtEl>
                                          <p:spTgt spid="21"/>
                                        </p:tgtEl>
                                        <p:attrNameLst>
                                          <p:attrName>ppt_w</p:attrName>
                                        </p:attrNameLst>
                                      </p:cBhvr>
                                      <p:tavLst>
                                        <p:tav tm="0">
                                          <p:val>
                                            <p:fltVal val="0"/>
                                          </p:val>
                                        </p:tav>
                                        <p:tav tm="100000">
                                          <p:val>
                                            <p:strVal val="#ppt_w"/>
                                          </p:val>
                                        </p:tav>
                                      </p:tavLst>
                                    </p:anim>
                                    <p:anim calcmode="lin" valueType="num">
                                      <p:cBhvr>
                                        <p:cTn id="46" dur="1000" fill="hold"/>
                                        <p:tgtEl>
                                          <p:spTgt spid="21"/>
                                        </p:tgtEl>
                                        <p:attrNameLst>
                                          <p:attrName>ppt_h</p:attrName>
                                        </p:attrNameLst>
                                      </p:cBhvr>
                                      <p:tavLst>
                                        <p:tav tm="0">
                                          <p:val>
                                            <p:fltVal val="0"/>
                                          </p:val>
                                        </p:tav>
                                        <p:tav tm="100000">
                                          <p:val>
                                            <p:strVal val="#ppt_h"/>
                                          </p:val>
                                        </p:tav>
                                      </p:tavLst>
                                    </p:anim>
                                    <p:anim calcmode="lin" valueType="num">
                                      <p:cBhvr>
                                        <p:cTn id="47" dur="1000" fill="hold"/>
                                        <p:tgtEl>
                                          <p:spTgt spid="21"/>
                                        </p:tgtEl>
                                        <p:attrNameLst>
                                          <p:attrName>style.rotation</p:attrName>
                                        </p:attrNameLst>
                                      </p:cBhvr>
                                      <p:tavLst>
                                        <p:tav tm="0">
                                          <p:val>
                                            <p:fltVal val="90"/>
                                          </p:val>
                                        </p:tav>
                                        <p:tav tm="100000">
                                          <p:val>
                                            <p:fltVal val="0"/>
                                          </p:val>
                                        </p:tav>
                                      </p:tavLst>
                                    </p:anim>
                                    <p:animEffect transition="in" filter="fade">
                                      <p:cBhvr>
                                        <p:cTn id="48" dur="10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45"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000"/>
                                        <p:tgtEl>
                                          <p:spTgt spid="23"/>
                                        </p:tgtEl>
                                      </p:cBhvr>
                                    </p:animEffect>
                                    <p:anim calcmode="lin" valueType="num">
                                      <p:cBhvr>
                                        <p:cTn id="54" dur="2000" fill="hold"/>
                                        <p:tgtEl>
                                          <p:spTgt spid="23"/>
                                        </p:tgtEl>
                                        <p:attrNameLst>
                                          <p:attrName>ppt_w</p:attrName>
                                        </p:attrNameLst>
                                      </p:cBhvr>
                                      <p:tavLst>
                                        <p:tav tm="0" fmla="#ppt_w*sin(2.5*pi*$)">
                                          <p:val>
                                            <p:fltVal val="0"/>
                                          </p:val>
                                        </p:tav>
                                        <p:tav tm="100000">
                                          <p:val>
                                            <p:fltVal val="1"/>
                                          </p:val>
                                        </p:tav>
                                      </p:tavLst>
                                    </p:anim>
                                    <p:anim calcmode="lin" valueType="num">
                                      <p:cBhvr>
                                        <p:cTn id="55" dur="2000" fill="hold"/>
                                        <p:tgtEl>
                                          <p:spTgt spid="23"/>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heel(1)">
                                      <p:cBhvr>
                                        <p:cTn id="60" dur="2000"/>
                                        <p:tgtEl>
                                          <p:spTgt spid="5"/>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heel(1)">
                                      <p:cBhvr>
                                        <p:cTn id="63" dur="20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heel(1)">
                                      <p:cBhvr>
                                        <p:cTn id="68" dur="2000"/>
                                        <p:tgtEl>
                                          <p:spTgt spid="1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heel(1)">
                                      <p:cBhvr>
                                        <p:cTn id="71" dur="20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heel(1)">
                                      <p:cBhvr>
                                        <p:cTn id="76" dur="2000"/>
                                        <p:tgtEl>
                                          <p:spTgt spid="9"/>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heel(1)">
                                      <p:cBhvr>
                                        <p:cTn id="79" dur="20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45" presetClass="entr" presetSubtype="0"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2000"/>
                                        <p:tgtEl>
                                          <p:spTgt spid="24"/>
                                        </p:tgtEl>
                                      </p:cBhvr>
                                    </p:animEffect>
                                    <p:anim calcmode="lin" valueType="num">
                                      <p:cBhvr>
                                        <p:cTn id="85" dur="2000" fill="hold"/>
                                        <p:tgtEl>
                                          <p:spTgt spid="24"/>
                                        </p:tgtEl>
                                        <p:attrNameLst>
                                          <p:attrName>ppt_w</p:attrName>
                                        </p:attrNameLst>
                                      </p:cBhvr>
                                      <p:tavLst>
                                        <p:tav tm="0" fmla="#ppt_w*sin(2.5*pi*$)">
                                          <p:val>
                                            <p:fltVal val="0"/>
                                          </p:val>
                                        </p:tav>
                                        <p:tav tm="100000">
                                          <p:val>
                                            <p:fltVal val="1"/>
                                          </p:val>
                                        </p:tav>
                                      </p:tavLst>
                                    </p:anim>
                                    <p:anim calcmode="lin" valueType="num">
                                      <p:cBhvr>
                                        <p:cTn id="86" dur="2000" fill="hold"/>
                                        <p:tgtEl>
                                          <p:spTgt spid="24"/>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87" fill="hold">
                      <p:stCondLst>
                        <p:cond delay="indefinite"/>
                      </p:stCondLst>
                      <p:childTnLst>
                        <p:par>
                          <p:cTn id="88" fill="hold">
                            <p:stCondLst>
                              <p:cond delay="0"/>
                            </p:stCondLst>
                            <p:childTnLst>
                              <p:par>
                                <p:cTn id="89" presetID="45" presetClass="entr" presetSubtype="0"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2000"/>
                                        <p:tgtEl>
                                          <p:spTgt spid="25"/>
                                        </p:tgtEl>
                                      </p:cBhvr>
                                    </p:animEffect>
                                    <p:anim calcmode="lin" valueType="num">
                                      <p:cBhvr>
                                        <p:cTn id="92" dur="2000" fill="hold"/>
                                        <p:tgtEl>
                                          <p:spTgt spid="25"/>
                                        </p:tgtEl>
                                        <p:attrNameLst>
                                          <p:attrName>ppt_w</p:attrName>
                                        </p:attrNameLst>
                                      </p:cBhvr>
                                      <p:tavLst>
                                        <p:tav tm="0" fmla="#ppt_w*sin(2.5*pi*$)">
                                          <p:val>
                                            <p:fltVal val="0"/>
                                          </p:val>
                                        </p:tav>
                                        <p:tav tm="100000">
                                          <p:val>
                                            <p:fltVal val="1"/>
                                          </p:val>
                                        </p:tav>
                                      </p:tavLst>
                                    </p:anim>
                                    <p:anim calcmode="lin" valueType="num">
                                      <p:cBhvr>
                                        <p:cTn id="93" dur="2000" fill="hold"/>
                                        <p:tgtEl>
                                          <p:spTgt spid="25"/>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94" fill="hold">
                      <p:stCondLst>
                        <p:cond delay="indefinite"/>
                      </p:stCondLst>
                      <p:childTnLst>
                        <p:par>
                          <p:cTn id="95" fill="hold">
                            <p:stCondLst>
                              <p:cond delay="0"/>
                            </p:stCondLst>
                            <p:childTnLst>
                              <p:par>
                                <p:cTn id="96" presetID="45" presetClass="entr" presetSubtype="0" fill="hold" nodeType="click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2000"/>
                                        <p:tgtEl>
                                          <p:spTgt spid="26"/>
                                        </p:tgtEl>
                                      </p:cBhvr>
                                    </p:animEffect>
                                    <p:anim calcmode="lin" valueType="num">
                                      <p:cBhvr>
                                        <p:cTn id="99" dur="2000" fill="hold"/>
                                        <p:tgtEl>
                                          <p:spTgt spid="26"/>
                                        </p:tgtEl>
                                        <p:attrNameLst>
                                          <p:attrName>ppt_w</p:attrName>
                                        </p:attrNameLst>
                                      </p:cBhvr>
                                      <p:tavLst>
                                        <p:tav tm="0" fmla="#ppt_w*sin(2.5*pi*$)">
                                          <p:val>
                                            <p:fltVal val="0"/>
                                          </p:val>
                                        </p:tav>
                                        <p:tav tm="100000">
                                          <p:val>
                                            <p:fltVal val="1"/>
                                          </p:val>
                                        </p:tav>
                                      </p:tavLst>
                                    </p:anim>
                                    <p:anim calcmode="lin" valueType="num">
                                      <p:cBhvr>
                                        <p:cTn id="100" dur="2000" fill="hold"/>
                                        <p:tgtEl>
                                          <p:spTgt spid="26"/>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01" fill="hold">
                      <p:stCondLst>
                        <p:cond delay="indefinite"/>
                      </p:stCondLst>
                      <p:childTnLst>
                        <p:par>
                          <p:cTn id="102" fill="hold">
                            <p:stCondLst>
                              <p:cond delay="0"/>
                            </p:stCondLst>
                            <p:childTnLst>
                              <p:par>
                                <p:cTn id="103" presetID="21" presetClass="entr" presetSubtype="1" fill="hold" grpId="0" nodeType="click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wheel(1)">
                                      <p:cBhvr>
                                        <p:cTn id="105" dur="2000"/>
                                        <p:tgtEl>
                                          <p:spTgt spid="16"/>
                                        </p:tgtEl>
                                      </p:cBhvr>
                                    </p:animEffect>
                                  </p:childTnLst>
                                </p:cTn>
                              </p:par>
                              <p:par>
                                <p:cTn id="106" presetID="21" presetClass="entr" presetSubtype="1" fill="hold" grpId="0" nodeType="with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wheel(1)">
                                      <p:cBhvr>
                                        <p:cTn id="10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2" grpId="0"/>
      <p:bldP spid="3" grpId="0"/>
      <p:bldP spid="4" grpId="0"/>
      <p:bldP spid="7" grpId="0"/>
      <p:bldP spid="12" grpId="0"/>
      <p:bldP spid="14" grpId="0" animBg="1"/>
      <p:bldP spid="15" grpId="0"/>
      <p:bldP spid="16" grpId="0" animBg="1"/>
      <p:bldP spid="17" grpId="0"/>
      <p:bldP spid="20" grpId="0" animBg="1"/>
      <p:bldP spid="21"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 name="image11.png"/>
          <p:cNvPicPr>
            <a:picLocks noChangeAspect="1"/>
          </p:cNvPicPr>
          <p:nvPr/>
        </p:nvPicPr>
        <p:blipFill>
          <a:blip r:embed="rId4">
            <a:extLst/>
          </a:blip>
          <a:srcRect b="8322"/>
          <a:stretch>
            <a:fillRect/>
          </a:stretch>
        </p:blipFill>
        <p:spPr>
          <a:xfrm>
            <a:off x="6413605" y="735908"/>
            <a:ext cx="3644795" cy="5664893"/>
          </a:xfrm>
          <a:prstGeom prst="rect">
            <a:avLst/>
          </a:prstGeom>
          <a:ln w="12700">
            <a:miter lim="400000"/>
          </a:ln>
        </p:spPr>
      </p:pic>
      <p:sp>
        <p:nvSpPr>
          <p:cNvPr id="620" name="Shape 620"/>
          <p:cNvSpPr>
            <a:spLocks noGrp="1"/>
          </p:cNvSpPr>
          <p:nvPr>
            <p:ph type="sldNum" sz="quarter" idx="4294967295"/>
          </p:nvPr>
        </p:nvSpPr>
        <p:spPr>
          <a:xfrm>
            <a:off x="11172418" y="6404292"/>
            <a:ext cx="181383"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a:t>
            </a:fld>
            <a:endParaRPr/>
          </a:p>
        </p:txBody>
      </p:sp>
      <p:sp>
        <p:nvSpPr>
          <p:cNvPr id="621" name="Shape 621"/>
          <p:cNvSpPr/>
          <p:nvPr/>
        </p:nvSpPr>
        <p:spPr>
          <a:xfrm>
            <a:off x="2365601" y="-525862"/>
            <a:ext cx="7315201" cy="20726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algn="ctr">
              <a:defRPr sz="6000" b="1">
                <a:ln w="12699">
                  <a:solidFill>
                    <a:srgbClr val="3A5274"/>
                  </a:solidFill>
                </a:ln>
                <a:solidFill>
                  <a:srgbClr val="E7E6E6"/>
                </a:solidFill>
                <a:latin typeface="Berlin Sans FB Demi"/>
                <a:ea typeface="Berlin Sans FB Demi"/>
                <a:cs typeface="Berlin Sans FB Demi"/>
                <a:sym typeface="Berlin Sans FB Demi"/>
              </a:defRPr>
            </a:pPr>
            <a:endParaRPr/>
          </a:p>
          <a:p>
            <a:pPr>
              <a:defRPr sz="3600">
                <a:ln w="12699">
                  <a:solidFill>
                    <a:srgbClr val="3A5274"/>
                  </a:solidFill>
                </a:ln>
                <a:effectLst>
                  <a:outerShdw blurRad="38100" dist="38100" dir="2700000" rotWithShape="0">
                    <a:srgbClr val="000000">
                      <a:alpha val="43137"/>
                    </a:srgbClr>
                  </a:outerShdw>
                </a:effectLst>
                <a:latin typeface="Trebuchet MS"/>
                <a:ea typeface="Trebuchet MS"/>
                <a:cs typeface="Trebuchet MS"/>
                <a:sym typeface="Trebuchet MS"/>
              </a:defRPr>
            </a:pPr>
            <a:r>
              <a:t>GoToTraining Tools</a:t>
            </a:r>
            <a:br/>
            <a:endParaRPr/>
          </a:p>
        </p:txBody>
      </p:sp>
      <p:sp>
        <p:nvSpPr>
          <p:cNvPr id="622" name="Shape 622"/>
          <p:cNvSpPr/>
          <p:nvPr/>
        </p:nvSpPr>
        <p:spPr>
          <a:xfrm>
            <a:off x="2078612" y="1581205"/>
            <a:ext cx="2667001"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solidFill>
                  <a:srgbClr val="002060"/>
                </a:solidFill>
              </a:defRPr>
            </a:lvl1pPr>
          </a:lstStyle>
          <a:p>
            <a:pPr algn="r"/>
            <a:r>
              <a:t>MUTE/UNMUTE</a:t>
            </a:r>
          </a:p>
        </p:txBody>
      </p:sp>
      <p:sp>
        <p:nvSpPr>
          <p:cNvPr id="623" name="Shape 623"/>
          <p:cNvSpPr/>
          <p:nvPr/>
        </p:nvSpPr>
        <p:spPr>
          <a:xfrm>
            <a:off x="2137402" y="3115580"/>
            <a:ext cx="2667001"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solidFill>
                  <a:srgbClr val="002060"/>
                </a:solidFill>
              </a:defRPr>
            </a:lvl1pPr>
          </a:lstStyle>
          <a:p>
            <a:pPr algn="r"/>
            <a:r>
              <a:t>RAISE YOUR HAND</a:t>
            </a:r>
          </a:p>
        </p:txBody>
      </p:sp>
      <p:sp>
        <p:nvSpPr>
          <p:cNvPr id="624" name="Shape 624"/>
          <p:cNvSpPr/>
          <p:nvPr/>
        </p:nvSpPr>
        <p:spPr>
          <a:xfrm>
            <a:off x="1700213" y="4554958"/>
            <a:ext cx="3075901"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solidFill>
                  <a:srgbClr val="002060"/>
                </a:solidFill>
              </a:defRPr>
            </a:lvl1pPr>
          </a:lstStyle>
          <a:p>
            <a:pPr algn="r"/>
            <a:r>
              <a:t>COURSE PARTICIPANTS</a:t>
            </a:r>
          </a:p>
        </p:txBody>
      </p:sp>
      <p:sp>
        <p:nvSpPr>
          <p:cNvPr id="625" name="Shape 625"/>
          <p:cNvSpPr/>
          <p:nvPr/>
        </p:nvSpPr>
        <p:spPr>
          <a:xfrm>
            <a:off x="2078611" y="5272224"/>
            <a:ext cx="2667001"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solidFill>
                  <a:srgbClr val="002060"/>
                </a:solidFill>
              </a:defRPr>
            </a:lvl1pPr>
          </a:lstStyle>
          <a:p>
            <a:pPr algn="r"/>
            <a:r>
              <a:t>CHAT</a:t>
            </a:r>
          </a:p>
        </p:txBody>
      </p:sp>
      <p:sp>
        <p:nvSpPr>
          <p:cNvPr id="626" name="Shape 626"/>
          <p:cNvSpPr/>
          <p:nvPr/>
        </p:nvSpPr>
        <p:spPr>
          <a:xfrm>
            <a:off x="2075202" y="4890433"/>
            <a:ext cx="2667001"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solidFill>
                  <a:srgbClr val="002060"/>
                </a:solidFill>
              </a:defRPr>
            </a:lvl1pPr>
          </a:lstStyle>
          <a:p>
            <a:pPr algn="r"/>
            <a:r>
              <a:t>COURSE MATERIALS</a:t>
            </a:r>
          </a:p>
        </p:txBody>
      </p:sp>
      <p:sp>
        <p:nvSpPr>
          <p:cNvPr id="627" name="Shape 627"/>
          <p:cNvSpPr/>
          <p:nvPr/>
        </p:nvSpPr>
        <p:spPr>
          <a:xfrm flipV="1">
            <a:off x="5041239" y="1733725"/>
            <a:ext cx="1394817" cy="17244"/>
          </a:xfrm>
          <a:prstGeom prst="line">
            <a:avLst/>
          </a:prstGeom>
          <a:ln w="38100">
            <a:solidFill>
              <a:srgbClr val="C00000"/>
            </a:solidFill>
            <a:miter/>
            <a:tailEnd type="triangle" w="lg" len="med"/>
          </a:ln>
        </p:spPr>
        <p:txBody>
          <a:bodyPr lIns="45719" rIns="45719"/>
          <a:lstStyle/>
          <a:p>
            <a:endParaRPr/>
          </a:p>
        </p:txBody>
      </p:sp>
      <p:sp>
        <p:nvSpPr>
          <p:cNvPr id="628" name="Shape 628"/>
          <p:cNvSpPr/>
          <p:nvPr/>
        </p:nvSpPr>
        <p:spPr>
          <a:xfrm>
            <a:off x="5041239" y="3264246"/>
            <a:ext cx="1394817" cy="0"/>
          </a:xfrm>
          <a:prstGeom prst="line">
            <a:avLst/>
          </a:prstGeom>
          <a:ln w="38100">
            <a:solidFill>
              <a:srgbClr val="C00000"/>
            </a:solidFill>
            <a:miter/>
            <a:tailEnd type="triangle" w="lg" len="med"/>
          </a:ln>
        </p:spPr>
        <p:txBody>
          <a:bodyPr lIns="45719" rIns="45719"/>
          <a:lstStyle/>
          <a:p>
            <a:endParaRPr/>
          </a:p>
        </p:txBody>
      </p:sp>
      <p:sp>
        <p:nvSpPr>
          <p:cNvPr id="629" name="Shape 629"/>
          <p:cNvSpPr/>
          <p:nvPr/>
        </p:nvSpPr>
        <p:spPr>
          <a:xfrm flipV="1">
            <a:off x="5029207" y="4793457"/>
            <a:ext cx="1406849" cy="13674"/>
          </a:xfrm>
          <a:prstGeom prst="line">
            <a:avLst/>
          </a:prstGeom>
          <a:ln w="38100">
            <a:solidFill>
              <a:srgbClr val="C00000"/>
            </a:solidFill>
            <a:miter/>
            <a:tailEnd type="triangle" w="lg" len="med"/>
          </a:ln>
        </p:spPr>
        <p:txBody>
          <a:bodyPr lIns="45719" rIns="45719"/>
          <a:lstStyle/>
          <a:p>
            <a:endParaRPr/>
          </a:p>
        </p:txBody>
      </p:sp>
      <p:sp>
        <p:nvSpPr>
          <p:cNvPr id="630" name="Shape 630"/>
          <p:cNvSpPr/>
          <p:nvPr/>
        </p:nvSpPr>
        <p:spPr>
          <a:xfrm flipV="1">
            <a:off x="5015110" y="5455046"/>
            <a:ext cx="1420946" cy="10572"/>
          </a:xfrm>
          <a:prstGeom prst="line">
            <a:avLst/>
          </a:prstGeom>
          <a:ln w="38100">
            <a:solidFill>
              <a:srgbClr val="C00000"/>
            </a:solidFill>
            <a:miter/>
            <a:tailEnd type="triangle" w="lg" len="med"/>
          </a:ln>
        </p:spPr>
        <p:txBody>
          <a:bodyPr lIns="45719" rIns="45719"/>
          <a:lstStyle/>
          <a:p>
            <a:endParaRPr/>
          </a:p>
        </p:txBody>
      </p:sp>
      <p:sp>
        <p:nvSpPr>
          <p:cNvPr id="631" name="Shape 631"/>
          <p:cNvSpPr/>
          <p:nvPr/>
        </p:nvSpPr>
        <p:spPr>
          <a:xfrm flipV="1">
            <a:off x="5029209" y="5095595"/>
            <a:ext cx="1406847" cy="10900"/>
          </a:xfrm>
          <a:prstGeom prst="line">
            <a:avLst/>
          </a:prstGeom>
          <a:ln w="38100">
            <a:solidFill>
              <a:srgbClr val="C00000"/>
            </a:solidFill>
            <a:miter/>
            <a:tailEnd type="triangle" w="lg" len="med"/>
          </a:ln>
        </p:spPr>
        <p:txBody>
          <a:bodyPr lIns="45719" rIns="45719"/>
          <a:lstStyle/>
          <a:p>
            <a:endParaRPr/>
          </a:p>
        </p:txBody>
      </p:sp>
      <p:sp>
        <p:nvSpPr>
          <p:cNvPr id="634" name="Shape 634"/>
          <p:cNvSpPr/>
          <p:nvPr/>
        </p:nvSpPr>
        <p:spPr>
          <a:xfrm flipV="1">
            <a:off x="5037558" y="1436816"/>
            <a:ext cx="1398498" cy="3117"/>
          </a:xfrm>
          <a:prstGeom prst="line">
            <a:avLst/>
          </a:prstGeom>
          <a:ln w="38100">
            <a:solidFill>
              <a:srgbClr val="C00000"/>
            </a:solidFill>
            <a:miter/>
            <a:tailEnd type="triangle" w="lg" len="med"/>
          </a:ln>
        </p:spPr>
        <p:txBody>
          <a:bodyPr lIns="45719" rIns="45719"/>
          <a:lstStyle/>
          <a:p>
            <a:endParaRPr>
              <a:ln w="38100">
                <a:solidFill>
                  <a:schemeClr val="tx1"/>
                </a:solidFill>
              </a:ln>
              <a:highlight>
                <a:srgbClr val="FF0000"/>
              </a:highlight>
            </a:endParaRPr>
          </a:p>
        </p:txBody>
      </p:sp>
      <p:sp>
        <p:nvSpPr>
          <p:cNvPr id="635" name="Shape 635"/>
          <p:cNvSpPr/>
          <p:nvPr/>
        </p:nvSpPr>
        <p:spPr>
          <a:xfrm>
            <a:off x="1907176" y="1205874"/>
            <a:ext cx="2857358"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solidFill>
                  <a:srgbClr val="002060"/>
                </a:solidFill>
              </a:defRPr>
            </a:lvl1pPr>
          </a:lstStyle>
          <a:p>
            <a:pPr algn="r"/>
            <a:r>
              <a:t>CONTROL PANEL KEY</a:t>
            </a:r>
          </a:p>
        </p:txBody>
      </p:sp>
      <p:sp>
        <p:nvSpPr>
          <p:cNvPr id="2" name="Rectangle: Rounded Corners 1">
            <a:extLst>
              <a:ext uri="{FF2B5EF4-FFF2-40B4-BE49-F238E27FC236}">
                <a16:creationId xmlns:a16="http://schemas.microsoft.com/office/drawing/2014/main" id="{51B772EE-B2F2-4799-965A-7DB843A8C3E4}"/>
              </a:ext>
            </a:extLst>
          </p:cNvPr>
          <p:cNvSpPr/>
          <p:nvPr/>
        </p:nvSpPr>
        <p:spPr>
          <a:xfrm>
            <a:off x="6436055" y="1231970"/>
            <a:ext cx="522772" cy="340905"/>
          </a:xfrm>
          <a:prstGeom prst="roundRect">
            <a:avLst/>
          </a:prstGeom>
          <a:noFill/>
          <a:ln w="381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3" name="Rectangle: Rounded Corners 22">
            <a:extLst>
              <a:ext uri="{FF2B5EF4-FFF2-40B4-BE49-F238E27FC236}">
                <a16:creationId xmlns:a16="http://schemas.microsoft.com/office/drawing/2014/main" id="{CB54F035-13B3-46E4-81A7-876634B07540}"/>
              </a:ext>
            </a:extLst>
          </p:cNvPr>
          <p:cNvSpPr/>
          <p:nvPr/>
        </p:nvSpPr>
        <p:spPr>
          <a:xfrm>
            <a:off x="6448419" y="1604696"/>
            <a:ext cx="522772" cy="349258"/>
          </a:xfrm>
          <a:prstGeom prst="roundRect">
            <a:avLst/>
          </a:prstGeom>
          <a:noFill/>
          <a:ln w="381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5" name="Rectangle: Rounded Corners 24">
            <a:extLst>
              <a:ext uri="{FF2B5EF4-FFF2-40B4-BE49-F238E27FC236}">
                <a16:creationId xmlns:a16="http://schemas.microsoft.com/office/drawing/2014/main" id="{8AE3B92D-F709-40FF-9BF1-17B7D94FE562}"/>
              </a:ext>
            </a:extLst>
          </p:cNvPr>
          <p:cNvSpPr/>
          <p:nvPr/>
        </p:nvSpPr>
        <p:spPr>
          <a:xfrm>
            <a:off x="6854194" y="4632502"/>
            <a:ext cx="3204205" cy="349258"/>
          </a:xfrm>
          <a:prstGeom prst="roundRect">
            <a:avLst/>
          </a:prstGeom>
          <a:noFill/>
          <a:ln w="381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6" name="Rectangle: Rounded Corners 25">
            <a:extLst>
              <a:ext uri="{FF2B5EF4-FFF2-40B4-BE49-F238E27FC236}">
                <a16:creationId xmlns:a16="http://schemas.microsoft.com/office/drawing/2014/main" id="{6B4E95C1-39FF-4992-A158-F1AA6C322E49}"/>
              </a:ext>
            </a:extLst>
          </p:cNvPr>
          <p:cNvSpPr/>
          <p:nvPr/>
        </p:nvSpPr>
        <p:spPr>
          <a:xfrm>
            <a:off x="6854192" y="4937416"/>
            <a:ext cx="3204205" cy="349258"/>
          </a:xfrm>
          <a:prstGeom prst="roundRect">
            <a:avLst/>
          </a:prstGeom>
          <a:noFill/>
          <a:ln w="381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7" name="Rectangle: Rounded Corners 26">
            <a:extLst>
              <a:ext uri="{FF2B5EF4-FFF2-40B4-BE49-F238E27FC236}">
                <a16:creationId xmlns:a16="http://schemas.microsoft.com/office/drawing/2014/main" id="{B1720557-37E7-4003-89BC-618A1A90BB8D}"/>
              </a:ext>
            </a:extLst>
          </p:cNvPr>
          <p:cNvSpPr/>
          <p:nvPr/>
        </p:nvSpPr>
        <p:spPr>
          <a:xfrm>
            <a:off x="6436055" y="3064647"/>
            <a:ext cx="522772" cy="349258"/>
          </a:xfrm>
          <a:prstGeom prst="roundRect">
            <a:avLst/>
          </a:prstGeom>
          <a:noFill/>
          <a:ln w="381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8" name="Rectangle: Rounded Corners 27">
            <a:extLst>
              <a:ext uri="{FF2B5EF4-FFF2-40B4-BE49-F238E27FC236}">
                <a16:creationId xmlns:a16="http://schemas.microsoft.com/office/drawing/2014/main" id="{2D68C8FE-36E4-4C0A-8452-3034F88380DD}"/>
              </a:ext>
            </a:extLst>
          </p:cNvPr>
          <p:cNvSpPr/>
          <p:nvPr/>
        </p:nvSpPr>
        <p:spPr>
          <a:xfrm>
            <a:off x="6849836" y="5259635"/>
            <a:ext cx="3204205" cy="349258"/>
          </a:xfrm>
          <a:prstGeom prst="roundRect">
            <a:avLst/>
          </a:prstGeom>
          <a:noFill/>
          <a:ln w="381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500"/>
                                        <p:tgtEl>
                                          <p:spTgt spid="6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7"/>
                                        </p:tgtEl>
                                        <p:attrNameLst>
                                          <p:attrName>style.visibility</p:attrName>
                                        </p:attrNameLst>
                                      </p:cBhvr>
                                      <p:to>
                                        <p:strVal val="visible"/>
                                      </p:to>
                                    </p:set>
                                    <p:animEffect transition="in" filter="fade">
                                      <p:cBhvr>
                                        <p:cTn id="12" dur="500"/>
                                        <p:tgtEl>
                                          <p:spTgt spid="6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8"/>
                                        </p:tgtEl>
                                        <p:attrNameLst>
                                          <p:attrName>style.visibility</p:attrName>
                                        </p:attrNameLst>
                                      </p:cBhvr>
                                      <p:to>
                                        <p:strVal val="visible"/>
                                      </p:to>
                                    </p:set>
                                    <p:animEffect transition="in" filter="fade">
                                      <p:cBhvr>
                                        <p:cTn id="17" dur="500"/>
                                        <p:tgtEl>
                                          <p:spTgt spid="6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9"/>
                                        </p:tgtEl>
                                        <p:attrNameLst>
                                          <p:attrName>style.visibility</p:attrName>
                                        </p:attrNameLst>
                                      </p:cBhvr>
                                      <p:to>
                                        <p:strVal val="visible"/>
                                      </p:to>
                                    </p:set>
                                    <p:animEffect transition="in" filter="fade">
                                      <p:cBhvr>
                                        <p:cTn id="22" dur="500"/>
                                        <p:tgtEl>
                                          <p:spTgt spid="6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1"/>
                                        </p:tgtEl>
                                        <p:attrNameLst>
                                          <p:attrName>style.visibility</p:attrName>
                                        </p:attrNameLst>
                                      </p:cBhvr>
                                      <p:to>
                                        <p:strVal val="visible"/>
                                      </p:to>
                                    </p:set>
                                    <p:animEffect transition="in" filter="fade">
                                      <p:cBhvr>
                                        <p:cTn id="27" dur="500"/>
                                        <p:tgtEl>
                                          <p:spTgt spid="6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30"/>
                                        </p:tgtEl>
                                        <p:attrNameLst>
                                          <p:attrName>style.visibility</p:attrName>
                                        </p:attrNameLst>
                                      </p:cBhvr>
                                      <p:to>
                                        <p:strVal val="visible"/>
                                      </p:to>
                                    </p:set>
                                    <p:animEffect transition="in" filter="fade">
                                      <p:cBhvr>
                                        <p:cTn id="32" dur="500"/>
                                        <p:tgtEl>
                                          <p:spTgt spid="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 grpId="0" animBg="1"/>
      <p:bldP spid="628" grpId="0" animBg="1"/>
      <p:bldP spid="629" grpId="0" animBg="1"/>
      <p:bldP spid="630" grpId="0" animBg="1"/>
      <p:bldP spid="631" grpId="0" animBg="1"/>
      <p:bldP spid="6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CF84EB1-95E2-47FF-98EC-B91B669B59A0}"/>
              </a:ext>
            </a:extLst>
          </p:cNvPr>
          <p:cNvPicPr>
            <a:picLocks noGrp="1" noChangeAspect="1"/>
          </p:cNvPicPr>
          <p:nvPr>
            <p:ph type="pic" sz="half" idx="13"/>
          </p:nvPr>
        </p:nvPicPr>
        <p:blipFill rotWithShape="1">
          <a:blip r:embed="rId4">
            <a:extLst>
              <a:ext uri="{28A0092B-C50C-407E-A947-70E740481C1C}">
                <a14:useLocalDpi xmlns:a14="http://schemas.microsoft.com/office/drawing/2010/main" val="0"/>
              </a:ext>
            </a:extLst>
          </a:blip>
          <a:srcRect/>
          <a:stretch/>
        </p:blipFill>
        <p:spPr>
          <a:xfrm>
            <a:off x="3387027" y="342900"/>
            <a:ext cx="5217467" cy="5574452"/>
          </a:xfrm>
          <a:prstGeom prst="rect">
            <a:avLst/>
          </a:prstGeom>
          <a:ln>
            <a:noFill/>
          </a:ln>
          <a:effectLst>
            <a:softEdge rad="31750"/>
          </a:effectLst>
        </p:spPr>
      </p:pic>
    </p:spTree>
    <p:custDataLst>
      <p:tags r:id="rId1"/>
    </p:custDataLst>
    <p:extLst>
      <p:ext uri="{BB962C8B-B14F-4D97-AF65-F5344CB8AC3E}">
        <p14:creationId xmlns:p14="http://schemas.microsoft.com/office/powerpoint/2010/main" val="54828694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Shape 876"/>
          <p:cNvSpPr>
            <a:spLocks noGrp="1"/>
          </p:cNvSpPr>
          <p:nvPr>
            <p:ph type="title"/>
          </p:nvPr>
        </p:nvSpPr>
        <p:spPr>
          <a:xfrm>
            <a:off x="5558660" y="1534650"/>
            <a:ext cx="6553200" cy="2410793"/>
          </a:xfrm>
          <a:prstGeom prst="rect">
            <a:avLst/>
          </a:prstGeom>
        </p:spPr>
        <p:txBody>
          <a:bodyPr>
            <a:noAutofit/>
          </a:bodyPr>
          <a:lstStyle>
            <a:lvl1pPr algn="ctr">
              <a:defRPr sz="4800">
                <a:solidFill>
                  <a:srgbClr val="FFFF00"/>
                </a:solidFill>
                <a:effectLst>
                  <a:outerShdw blurRad="38100" dist="38100" dir="2700000" rotWithShape="0">
                    <a:srgbClr val="000000">
                      <a:alpha val="43137"/>
                    </a:srgbClr>
                  </a:outerShdw>
                </a:effectLst>
              </a:defRPr>
            </a:lvl1pPr>
          </a:lstStyle>
          <a:p>
            <a:r>
              <a:rPr lang="en-US" sz="5400" b="1" dirty="0">
                <a:solidFill>
                  <a:srgbClr val="002060"/>
                </a:solidFill>
                <a:effectLst/>
                <a:latin typeface="+mn-lt"/>
              </a:rPr>
              <a:t>5 Chapter 71 U.S.C </a:t>
            </a:r>
            <a:br>
              <a:rPr lang="en-US" sz="5400" b="1" dirty="0">
                <a:solidFill>
                  <a:srgbClr val="002060"/>
                </a:solidFill>
                <a:effectLst/>
                <a:latin typeface="+mn-lt"/>
              </a:rPr>
            </a:br>
            <a:r>
              <a:rPr lang="en-US" sz="5400" b="1" dirty="0">
                <a:solidFill>
                  <a:srgbClr val="002060"/>
                </a:solidFill>
                <a:effectLst/>
                <a:latin typeface="+mn-lt"/>
              </a:rPr>
              <a:t>________________</a:t>
            </a:r>
            <a:br>
              <a:rPr lang="en-US" sz="5400" b="1" dirty="0">
                <a:solidFill>
                  <a:srgbClr val="002060"/>
                </a:solidFill>
                <a:effectLst/>
                <a:latin typeface="+mn-lt"/>
              </a:rPr>
            </a:br>
            <a:br>
              <a:rPr lang="en-US" sz="5400" b="1" dirty="0">
                <a:solidFill>
                  <a:srgbClr val="002060"/>
                </a:solidFill>
                <a:effectLst/>
                <a:latin typeface="+mn-lt"/>
              </a:rPr>
            </a:br>
            <a:r>
              <a:rPr lang="en-US" sz="5400" b="1" dirty="0">
                <a:solidFill>
                  <a:srgbClr val="002060"/>
                </a:solidFill>
                <a:effectLst/>
                <a:latin typeface="+mn-lt"/>
              </a:rPr>
              <a:t>Th</a:t>
            </a:r>
            <a:r>
              <a:rPr sz="5400" b="1" dirty="0">
                <a:solidFill>
                  <a:srgbClr val="002060"/>
                </a:solidFill>
                <a:effectLst/>
                <a:latin typeface="+mn-lt"/>
              </a:rPr>
              <a:t>e Statute</a:t>
            </a:r>
          </a:p>
        </p:txBody>
      </p:sp>
      <p:pic>
        <p:nvPicPr>
          <p:cNvPr id="878" name="image17.png" descr="https://www.flra.gov/sites/all/themes/arthemia_flra/logo.png"/>
          <p:cNvPicPr>
            <a:picLocks noChangeAspect="1"/>
          </p:cNvPicPr>
          <p:nvPr/>
        </p:nvPicPr>
        <p:blipFill>
          <a:blip r:embed="rId4">
            <a:extLst/>
          </a:blip>
          <a:stretch>
            <a:fillRect/>
          </a:stretch>
        </p:blipFill>
        <p:spPr>
          <a:xfrm>
            <a:off x="3356739" y="5008154"/>
            <a:ext cx="5478521" cy="1123169"/>
          </a:xfrm>
          <a:prstGeom prst="rect">
            <a:avLst/>
          </a:prstGeom>
          <a:ln w="12700">
            <a:miter lim="400000"/>
          </a:ln>
        </p:spPr>
      </p:pic>
      <p:pic>
        <p:nvPicPr>
          <p:cNvPr id="879" name="image18.png"/>
          <p:cNvPicPr>
            <a:picLocks noChangeAspect="1"/>
          </p:cNvPicPr>
          <p:nvPr/>
        </p:nvPicPr>
        <p:blipFill>
          <a:blip r:embed="rId5">
            <a:extLst/>
          </a:blip>
          <a:stretch>
            <a:fillRect/>
          </a:stretch>
        </p:blipFill>
        <p:spPr>
          <a:xfrm>
            <a:off x="724485" y="1161138"/>
            <a:ext cx="4520078" cy="3385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Shape 883"/>
          <p:cNvSpPr/>
          <p:nvPr/>
        </p:nvSpPr>
        <p:spPr>
          <a:xfrm>
            <a:off x="2848412" y="696704"/>
            <a:ext cx="6629400" cy="452431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3600">
                <a:effectLst>
                  <a:outerShdw blurRad="38100" dist="38100" dir="2700000" rotWithShape="0">
                    <a:srgbClr val="000000">
                      <a:alpha val="43137"/>
                    </a:srgbClr>
                  </a:outerShdw>
                </a:effectLst>
              </a:defRPr>
            </a:pPr>
            <a:r>
              <a:rPr dirty="0"/>
              <a:t>The Civil Service Reform Act of 1978 led to the creation of </a:t>
            </a:r>
            <a:r>
              <a:rPr dirty="0">
                <a:solidFill>
                  <a:srgbClr val="002060"/>
                </a:solidFill>
              </a:rPr>
              <a:t>Title 5 U.S. Code Chapter 71</a:t>
            </a:r>
            <a:r>
              <a:rPr dirty="0"/>
              <a:t>.  </a:t>
            </a:r>
            <a:endParaRPr lang="en-US" dirty="0"/>
          </a:p>
          <a:p>
            <a:pPr>
              <a:defRPr sz="3600">
                <a:effectLst>
                  <a:outerShdw blurRad="38100" dist="38100" dir="2700000" rotWithShape="0">
                    <a:srgbClr val="000000">
                      <a:alpha val="43137"/>
                    </a:srgbClr>
                  </a:outerShdw>
                </a:effectLst>
              </a:defRPr>
            </a:pPr>
            <a:endParaRPr lang="en-US" dirty="0"/>
          </a:p>
          <a:p>
            <a:pPr>
              <a:defRPr sz="3600">
                <a:effectLst>
                  <a:outerShdw blurRad="38100" dist="38100" dir="2700000" rotWithShape="0">
                    <a:srgbClr val="000000">
                      <a:alpha val="43137"/>
                    </a:srgbClr>
                  </a:outerShdw>
                </a:effectLst>
              </a:defRPr>
            </a:pPr>
            <a:r>
              <a:rPr dirty="0"/>
              <a:t>Agencies and Unions commonly refer to it as </a:t>
            </a:r>
            <a:r>
              <a:rPr dirty="0">
                <a:solidFill>
                  <a:srgbClr val="002060"/>
                </a:solidFill>
              </a:rPr>
              <a:t>“</a:t>
            </a:r>
            <a:r>
              <a:rPr b="1" i="1" dirty="0">
                <a:solidFill>
                  <a:srgbClr val="002060"/>
                </a:solidFill>
              </a:rPr>
              <a:t>the Statute”</a:t>
            </a:r>
            <a:r>
              <a:rPr dirty="0">
                <a:solidFill>
                  <a:srgbClr val="002060"/>
                </a:solidFill>
              </a:rPr>
              <a:t> </a:t>
            </a:r>
            <a:r>
              <a:rPr lang="en-US" dirty="0"/>
              <a:t>because</a:t>
            </a:r>
            <a:r>
              <a:rPr dirty="0"/>
              <a:t> it defines the legal framework for federal labor relations.</a:t>
            </a:r>
          </a:p>
        </p:txBody>
      </p:sp>
    </p:spTree>
    <p:extLst>
      <p:ext uri="{BB962C8B-B14F-4D97-AF65-F5344CB8AC3E}">
        <p14:creationId xmlns:p14="http://schemas.microsoft.com/office/powerpoint/2010/main" val="2040672061"/>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Shape 888"/>
          <p:cNvSpPr/>
          <p:nvPr/>
        </p:nvSpPr>
        <p:spPr>
          <a:xfrm>
            <a:off x="2783397" y="1508618"/>
            <a:ext cx="6625206" cy="401648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3300">
                <a:effectLst>
                  <a:outerShdw blurRad="38100" dist="38100" dir="2700000" rotWithShape="0">
                    <a:srgbClr val="000000">
                      <a:alpha val="43137"/>
                    </a:srgbClr>
                  </a:outerShdw>
                </a:effectLst>
              </a:defRPr>
            </a:pPr>
            <a:r>
              <a:rPr dirty="0"/>
              <a:t>The Statute establishes the rules for:</a:t>
            </a:r>
            <a:endParaRPr sz="5400" b="1" dirty="0">
              <a:solidFill>
                <a:srgbClr val="660033"/>
              </a:solidFill>
              <a:latin typeface="Franklin Gothic Heavy"/>
              <a:ea typeface="Franklin Gothic Heavy"/>
              <a:cs typeface="Franklin Gothic Heavy"/>
              <a:sym typeface="Franklin Gothic Heavy"/>
            </a:endParaRPr>
          </a:p>
          <a:p>
            <a:pPr marL="457200" indent="-457200">
              <a:buSzPct val="100000"/>
              <a:buFont typeface="Arial"/>
              <a:buChar char="•"/>
              <a:defRPr sz="2800">
                <a:solidFill>
                  <a:srgbClr val="002060"/>
                </a:solidFill>
                <a:effectLst>
                  <a:outerShdw blurRad="38100" dist="38100" dir="2700000" rotWithShape="0">
                    <a:srgbClr val="000000">
                      <a:alpha val="43137"/>
                    </a:srgbClr>
                  </a:outerShdw>
                </a:effectLst>
              </a:defRPr>
            </a:pPr>
            <a:endParaRPr lang="en-US" dirty="0"/>
          </a:p>
          <a:p>
            <a:pPr marL="457200" indent="-457200">
              <a:buSzPct val="100000"/>
              <a:buFont typeface="Arial"/>
              <a:buChar char="•"/>
              <a:defRPr sz="2800">
                <a:solidFill>
                  <a:srgbClr val="002060"/>
                </a:solidFill>
                <a:effectLst>
                  <a:outerShdw blurRad="38100" dist="38100" dir="2700000" rotWithShape="0">
                    <a:srgbClr val="000000">
                      <a:alpha val="43137"/>
                    </a:srgbClr>
                  </a:outerShdw>
                </a:effectLst>
              </a:defRPr>
            </a:pPr>
            <a:r>
              <a:rPr lang="en-US" dirty="0"/>
              <a:t>Standards for Labor Organizations</a:t>
            </a:r>
          </a:p>
          <a:p>
            <a:pPr marL="457200" indent="-457200">
              <a:buSzPct val="100000"/>
              <a:buFont typeface="Arial"/>
              <a:buChar char="•"/>
              <a:defRPr sz="2800">
                <a:solidFill>
                  <a:srgbClr val="002060"/>
                </a:solidFill>
                <a:effectLst>
                  <a:outerShdw blurRad="38100" dist="38100" dir="2700000" rotWithShape="0">
                    <a:srgbClr val="000000">
                      <a:alpha val="43137"/>
                    </a:srgbClr>
                  </a:outerShdw>
                </a:effectLst>
              </a:defRPr>
            </a:pPr>
            <a:r>
              <a:rPr lang="en-US" dirty="0"/>
              <a:t>Unfair Labor Practices </a:t>
            </a:r>
          </a:p>
          <a:p>
            <a:pPr marL="457200" indent="-457200">
              <a:buSzPct val="100000"/>
              <a:buFont typeface="Arial"/>
              <a:buChar char="•"/>
              <a:defRPr sz="2800">
                <a:solidFill>
                  <a:srgbClr val="002060"/>
                </a:solidFill>
                <a:effectLst>
                  <a:outerShdw blurRad="38100" dist="38100" dir="2700000" rotWithShape="0">
                    <a:srgbClr val="000000">
                      <a:alpha val="43137"/>
                    </a:srgbClr>
                  </a:outerShdw>
                </a:effectLst>
              </a:defRPr>
            </a:pPr>
            <a:r>
              <a:rPr lang="en-US" dirty="0"/>
              <a:t>Collective Bargaining</a:t>
            </a:r>
          </a:p>
          <a:p>
            <a:pPr marL="457200" indent="-457200">
              <a:buSzPct val="100000"/>
              <a:buFont typeface="Arial"/>
              <a:buChar char="•"/>
              <a:defRPr sz="2800">
                <a:solidFill>
                  <a:srgbClr val="002060"/>
                </a:solidFill>
                <a:effectLst>
                  <a:outerShdw blurRad="38100" dist="38100" dir="2700000" rotWithShape="0">
                    <a:srgbClr val="000000">
                      <a:alpha val="43137"/>
                    </a:srgbClr>
                  </a:outerShdw>
                </a:effectLst>
              </a:defRPr>
            </a:pPr>
            <a:r>
              <a:rPr dirty="0"/>
              <a:t>Union representation</a:t>
            </a:r>
            <a:endParaRPr sz="5400" b="1" dirty="0">
              <a:solidFill>
                <a:srgbClr val="660033"/>
              </a:solidFill>
              <a:latin typeface="Franklin Gothic Heavy"/>
              <a:ea typeface="Franklin Gothic Heavy"/>
              <a:cs typeface="Franklin Gothic Heavy"/>
              <a:sym typeface="Franklin Gothic Heavy"/>
            </a:endParaRPr>
          </a:p>
          <a:p>
            <a:pPr marL="457200" indent="-457200">
              <a:buSzPct val="100000"/>
              <a:buFont typeface="Arial"/>
              <a:buChar char="•"/>
              <a:defRPr sz="2800">
                <a:solidFill>
                  <a:srgbClr val="002060"/>
                </a:solidFill>
                <a:effectLst>
                  <a:outerShdw blurRad="38100" dist="38100" dir="2700000" rotWithShape="0">
                    <a:srgbClr val="000000">
                      <a:alpha val="43137"/>
                    </a:srgbClr>
                  </a:outerShdw>
                </a:effectLst>
              </a:defRPr>
            </a:pPr>
            <a:r>
              <a:rPr dirty="0"/>
              <a:t>Information requests</a:t>
            </a:r>
            <a:endParaRPr lang="en-US" dirty="0"/>
          </a:p>
          <a:p>
            <a:pPr>
              <a:buSzPct val="100000"/>
              <a:defRPr sz="2800">
                <a:solidFill>
                  <a:srgbClr val="002060"/>
                </a:solidFill>
                <a:effectLst>
                  <a:outerShdw blurRad="38100" dist="38100" dir="2700000" rotWithShape="0">
                    <a:srgbClr val="000000">
                      <a:alpha val="43137"/>
                    </a:srgbClr>
                  </a:outerShdw>
                </a:effectLst>
              </a:defRPr>
            </a:pPr>
            <a:endParaRPr sz="5400" b="1" dirty="0">
              <a:solidFill>
                <a:srgbClr val="660033"/>
              </a:solidFill>
              <a:latin typeface="Franklin Gothic Heavy"/>
              <a:ea typeface="Franklin Gothic Heavy"/>
              <a:cs typeface="Franklin Gothic Heavy"/>
              <a:sym typeface="Franklin Gothic Heavy"/>
            </a:endParaRPr>
          </a:p>
        </p:txBody>
      </p:sp>
      <p:sp>
        <p:nvSpPr>
          <p:cNvPr id="2" name="TextBox 1">
            <a:extLst>
              <a:ext uri="{FF2B5EF4-FFF2-40B4-BE49-F238E27FC236}">
                <a16:creationId xmlns:a16="http://schemas.microsoft.com/office/drawing/2014/main" id="{DF2BE498-416B-4A5E-9C1F-E25BDC8E8D51}"/>
              </a:ext>
            </a:extLst>
          </p:cNvPr>
          <p:cNvSpPr txBox="1"/>
          <p:nvPr/>
        </p:nvSpPr>
        <p:spPr>
          <a:xfrm>
            <a:off x="795647" y="439387"/>
            <a:ext cx="9761517"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000" b="1" dirty="0">
                <a:latin typeface="+mn-lt"/>
              </a:rPr>
              <a:t>The Federal Service Labor-Management Relations Statute (Statute) provides the</a:t>
            </a:r>
          </a:p>
          <a:p>
            <a:r>
              <a:rPr lang="en-US" sz="2000" b="1" dirty="0">
                <a:latin typeface="+mn-lt"/>
              </a:rPr>
              <a:t>primary framework for employees to participate in labor organizations and collective bargaining. </a:t>
            </a:r>
            <a:endParaRPr kumimoji="0" lang="en-US" sz="2000" b="1" i="0" u="none" strike="noStrike" cap="none" spc="0" normalizeH="0" baseline="0" dirty="0">
              <a:ln>
                <a:noFill/>
              </a:ln>
              <a:solidFill>
                <a:srgbClr val="000000"/>
              </a:solidFill>
              <a:effectLst/>
              <a:uFillTx/>
              <a:latin typeface="+mn-lt"/>
              <a:ea typeface="+mj-ea"/>
              <a:cs typeface="+mj-cs"/>
              <a:sym typeface="Calibri"/>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 name="Shape 903"/>
          <p:cNvSpPr/>
          <p:nvPr/>
        </p:nvSpPr>
        <p:spPr>
          <a:xfrm>
            <a:off x="902835" y="-115475"/>
            <a:ext cx="10892849" cy="169277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algn="ctr">
              <a:defRPr sz="2400" b="1">
                <a:ln w="12699">
                  <a:solidFill>
                    <a:srgbClr val="3A5274"/>
                  </a:solidFill>
                </a:ln>
                <a:solidFill>
                  <a:srgbClr val="FFFF00"/>
                </a:solidFill>
                <a:latin typeface="Berlin Sans FB Demi"/>
                <a:ea typeface="Berlin Sans FB Demi"/>
                <a:cs typeface="Berlin Sans FB Demi"/>
                <a:sym typeface="Berlin Sans FB Demi"/>
              </a:defRPr>
            </a:pPr>
            <a:endParaRPr dirty="0"/>
          </a:p>
          <a:p>
            <a:pPr>
              <a:defRPr sz="3600">
                <a:effectLst>
                  <a:outerShdw blurRad="38100" dist="38100" dir="2700000" rotWithShape="0">
                    <a:srgbClr val="000000">
                      <a:alpha val="43137"/>
                    </a:srgbClr>
                  </a:outerShdw>
                </a:effectLst>
              </a:defRPr>
            </a:pPr>
            <a:r>
              <a:rPr lang="en-US" sz="4000" dirty="0"/>
              <a:t>The Statute gives employees the right:  </a:t>
            </a:r>
            <a:br>
              <a:rPr sz="4400" dirty="0"/>
            </a:br>
            <a:endParaRPr sz="4000" dirty="0"/>
          </a:p>
        </p:txBody>
      </p:sp>
      <p:sp>
        <p:nvSpPr>
          <p:cNvPr id="904" name="Shape 904"/>
          <p:cNvSpPr/>
          <p:nvPr/>
        </p:nvSpPr>
        <p:spPr>
          <a:xfrm>
            <a:off x="8109558" y="5205304"/>
            <a:ext cx="3251169" cy="52322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2800" b="1">
                <a:effectLst>
                  <a:outerShdw blurRad="38100" dist="38100" dir="2700000" rotWithShape="0">
                    <a:srgbClr val="000000">
                      <a:alpha val="43137"/>
                    </a:srgbClr>
                  </a:outerShdw>
                </a:effectLst>
              </a:defRPr>
            </a:pPr>
            <a:r>
              <a:rPr dirty="0">
                <a:solidFill>
                  <a:schemeClr val="accent1">
                    <a:lumMod val="75000"/>
                  </a:schemeClr>
                </a:solidFill>
              </a:rPr>
              <a:t>Citation</a:t>
            </a:r>
            <a:r>
              <a:rPr b="0" dirty="0">
                <a:solidFill>
                  <a:schemeClr val="accent1">
                    <a:lumMod val="75000"/>
                  </a:schemeClr>
                </a:solidFill>
              </a:rPr>
              <a:t>:  	§ 7102</a:t>
            </a:r>
          </a:p>
        </p:txBody>
      </p:sp>
      <p:sp>
        <p:nvSpPr>
          <p:cNvPr id="905" name="Shape 905"/>
          <p:cNvSpPr/>
          <p:nvPr/>
        </p:nvSpPr>
        <p:spPr>
          <a:xfrm>
            <a:off x="1563899" y="1129143"/>
            <a:ext cx="9570720" cy="452431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457200" indent="-457200">
              <a:buSzPct val="100000"/>
              <a:buFont typeface="Arial"/>
              <a:buChar char="•"/>
              <a:defRPr sz="3200">
                <a:solidFill>
                  <a:srgbClr val="002060"/>
                </a:solidFill>
                <a:effectLst>
                  <a:outerShdw blurRad="38100" dist="38100" dir="2700000" rotWithShape="0">
                    <a:srgbClr val="000000">
                      <a:alpha val="43137"/>
                    </a:srgbClr>
                  </a:outerShdw>
                </a:effectLst>
              </a:defRPr>
            </a:pPr>
            <a:r>
              <a:rPr dirty="0">
                <a:solidFill>
                  <a:schemeClr val="accent5">
                    <a:lumMod val="50000"/>
                  </a:schemeClr>
                </a:solidFill>
              </a:rPr>
              <a:t>To </a:t>
            </a:r>
            <a:r>
              <a:rPr u="sng" dirty="0">
                <a:solidFill>
                  <a:schemeClr val="accent5">
                    <a:lumMod val="50000"/>
                  </a:schemeClr>
                </a:solidFill>
              </a:rPr>
              <a:t>form</a:t>
            </a:r>
            <a:r>
              <a:rPr dirty="0">
                <a:solidFill>
                  <a:schemeClr val="accent5">
                    <a:lumMod val="50000"/>
                  </a:schemeClr>
                </a:solidFill>
              </a:rPr>
              <a:t>, </a:t>
            </a:r>
            <a:r>
              <a:rPr u="sng" dirty="0">
                <a:solidFill>
                  <a:schemeClr val="accent5">
                    <a:lumMod val="50000"/>
                  </a:schemeClr>
                </a:solidFill>
              </a:rPr>
              <a:t>join</a:t>
            </a:r>
            <a:r>
              <a:rPr dirty="0">
                <a:solidFill>
                  <a:schemeClr val="accent5">
                    <a:lumMod val="50000"/>
                  </a:schemeClr>
                </a:solidFill>
              </a:rPr>
              <a:t>, or </a:t>
            </a:r>
            <a:r>
              <a:rPr u="sng" dirty="0">
                <a:solidFill>
                  <a:schemeClr val="accent5">
                    <a:lumMod val="50000"/>
                  </a:schemeClr>
                </a:solidFill>
              </a:rPr>
              <a:t>assist </a:t>
            </a:r>
            <a:r>
              <a:rPr dirty="0">
                <a:solidFill>
                  <a:schemeClr val="accent5">
                    <a:lumMod val="50000"/>
                  </a:schemeClr>
                </a:solidFill>
              </a:rPr>
              <a:t>any labor organization</a:t>
            </a:r>
            <a:r>
              <a:rPr lang="en-US" dirty="0">
                <a:solidFill>
                  <a:schemeClr val="accent5">
                    <a:lumMod val="50000"/>
                  </a:schemeClr>
                </a:solidFill>
              </a:rPr>
              <a:t>; </a:t>
            </a:r>
            <a:r>
              <a:rPr dirty="0">
                <a:solidFill>
                  <a:schemeClr val="accent5">
                    <a:lumMod val="50000"/>
                  </a:schemeClr>
                </a:solidFill>
              </a:rPr>
              <a:t>or to </a:t>
            </a:r>
            <a:r>
              <a:rPr u="sng" dirty="0">
                <a:solidFill>
                  <a:schemeClr val="accent5">
                    <a:lumMod val="50000"/>
                  </a:schemeClr>
                </a:solidFill>
              </a:rPr>
              <a:t>refrain</a:t>
            </a:r>
            <a:r>
              <a:rPr dirty="0">
                <a:solidFill>
                  <a:schemeClr val="accent5">
                    <a:lumMod val="50000"/>
                  </a:schemeClr>
                </a:solidFill>
              </a:rPr>
              <a:t>, freely and without fear of penalty or reprisal.</a:t>
            </a:r>
            <a:endParaRPr lang="en-US" dirty="0">
              <a:solidFill>
                <a:schemeClr val="accent5">
                  <a:lumMod val="50000"/>
                </a:schemeClr>
              </a:solidFill>
            </a:endParaRPr>
          </a:p>
          <a:p>
            <a:pPr>
              <a:buSzPct val="100000"/>
              <a:defRPr sz="3200">
                <a:solidFill>
                  <a:srgbClr val="002060"/>
                </a:solidFill>
                <a:effectLst>
                  <a:outerShdw blurRad="38100" dist="38100" dir="2700000" rotWithShape="0">
                    <a:srgbClr val="000000">
                      <a:alpha val="43137"/>
                    </a:srgbClr>
                  </a:outerShdw>
                </a:effectLst>
              </a:defRPr>
            </a:pPr>
            <a:endParaRPr dirty="0">
              <a:solidFill>
                <a:schemeClr val="accent5">
                  <a:lumMod val="50000"/>
                </a:schemeClr>
              </a:solidFill>
            </a:endParaRPr>
          </a:p>
          <a:p>
            <a:pPr marL="457200" indent="-457200">
              <a:buSzPct val="100000"/>
              <a:buFont typeface="Arial"/>
              <a:buChar char="•"/>
              <a:defRPr sz="3200">
                <a:solidFill>
                  <a:srgbClr val="002060"/>
                </a:solidFill>
                <a:effectLst>
                  <a:outerShdw blurRad="38100" dist="38100" dir="2700000" rotWithShape="0">
                    <a:srgbClr val="000000">
                      <a:alpha val="43137"/>
                    </a:srgbClr>
                  </a:outerShdw>
                </a:effectLst>
              </a:defRPr>
            </a:pPr>
            <a:r>
              <a:rPr dirty="0">
                <a:solidFill>
                  <a:schemeClr val="accent5">
                    <a:lumMod val="50000"/>
                  </a:schemeClr>
                </a:solidFill>
              </a:rPr>
              <a:t>To </a:t>
            </a:r>
            <a:r>
              <a:rPr u="sng" dirty="0">
                <a:solidFill>
                  <a:schemeClr val="accent5">
                    <a:lumMod val="50000"/>
                  </a:schemeClr>
                </a:solidFill>
              </a:rPr>
              <a:t>act</a:t>
            </a:r>
            <a:r>
              <a:rPr dirty="0">
                <a:solidFill>
                  <a:schemeClr val="accent5">
                    <a:lumMod val="50000"/>
                  </a:schemeClr>
                </a:solidFill>
              </a:rPr>
              <a:t> for a labor organization in the capacity of a representative and to present the views of the labor organization </a:t>
            </a:r>
            <a:endParaRPr lang="en-US" dirty="0">
              <a:solidFill>
                <a:schemeClr val="accent5">
                  <a:lumMod val="50000"/>
                </a:schemeClr>
              </a:solidFill>
            </a:endParaRPr>
          </a:p>
          <a:p>
            <a:pPr>
              <a:buSzPct val="100000"/>
              <a:defRPr sz="3200">
                <a:solidFill>
                  <a:srgbClr val="002060"/>
                </a:solidFill>
                <a:effectLst>
                  <a:outerShdw blurRad="38100" dist="38100" dir="2700000" rotWithShape="0">
                    <a:srgbClr val="000000">
                      <a:alpha val="43137"/>
                    </a:srgbClr>
                  </a:outerShdw>
                </a:effectLst>
              </a:defRPr>
            </a:pPr>
            <a:endParaRPr dirty="0">
              <a:solidFill>
                <a:schemeClr val="accent5">
                  <a:lumMod val="50000"/>
                </a:schemeClr>
              </a:solidFill>
            </a:endParaRPr>
          </a:p>
          <a:p>
            <a:pPr marL="457200" indent="-457200">
              <a:buSzPct val="100000"/>
              <a:buFont typeface="Arial"/>
              <a:buChar char="•"/>
              <a:defRPr sz="3200">
                <a:solidFill>
                  <a:srgbClr val="002060"/>
                </a:solidFill>
                <a:effectLst>
                  <a:outerShdw blurRad="38100" dist="38100" dir="2700000" rotWithShape="0">
                    <a:srgbClr val="000000">
                      <a:alpha val="43137"/>
                    </a:srgbClr>
                  </a:outerShdw>
                </a:effectLst>
              </a:defRPr>
            </a:pPr>
            <a:r>
              <a:rPr dirty="0">
                <a:solidFill>
                  <a:schemeClr val="accent5">
                    <a:lumMod val="50000"/>
                  </a:schemeClr>
                </a:solidFill>
              </a:rPr>
              <a:t>To </a:t>
            </a:r>
            <a:r>
              <a:rPr u="sng" dirty="0">
                <a:solidFill>
                  <a:schemeClr val="accent5">
                    <a:lumMod val="50000"/>
                  </a:schemeClr>
                </a:solidFill>
              </a:rPr>
              <a:t>engage</a:t>
            </a:r>
            <a:r>
              <a:rPr dirty="0">
                <a:solidFill>
                  <a:schemeClr val="accent5">
                    <a:lumMod val="50000"/>
                  </a:schemeClr>
                </a:solidFill>
              </a:rPr>
              <a:t> in collective bargaining</a:t>
            </a:r>
            <a:br>
              <a:rPr dirty="0"/>
            </a:br>
            <a:endParaRPr dirty="0"/>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Shape 919"/>
          <p:cNvSpPr/>
          <p:nvPr/>
        </p:nvSpPr>
        <p:spPr>
          <a:xfrm>
            <a:off x="799010" y="227532"/>
            <a:ext cx="10403083" cy="255454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algn="ctr">
              <a:defRPr sz="2400" b="1">
                <a:ln w="12699">
                  <a:solidFill>
                    <a:srgbClr val="3A5274"/>
                  </a:solidFill>
                </a:ln>
                <a:solidFill>
                  <a:srgbClr val="FFFF00"/>
                </a:solidFill>
                <a:latin typeface="Berlin Sans FB Demi"/>
                <a:ea typeface="Berlin Sans FB Demi"/>
                <a:cs typeface="Berlin Sans FB Demi"/>
                <a:sym typeface="Berlin Sans FB Demi"/>
              </a:defRPr>
            </a:pPr>
            <a:endParaRPr dirty="0"/>
          </a:p>
          <a:p>
            <a:pPr>
              <a:defRPr sz="3600">
                <a:effectLst>
                  <a:outerShdw blurRad="38100" dist="38100" dir="2700000" rotWithShape="0">
                    <a:srgbClr val="000000">
                      <a:alpha val="43137"/>
                    </a:srgbClr>
                  </a:outerShdw>
                </a:effectLst>
              </a:defRPr>
            </a:pPr>
            <a:r>
              <a:rPr lang="en-US" sz="4400" dirty="0"/>
              <a:t>The Statute Defines C</a:t>
            </a:r>
            <a:r>
              <a:rPr sz="4400" dirty="0"/>
              <a:t>ollective </a:t>
            </a:r>
            <a:r>
              <a:rPr lang="en-US" sz="4400" dirty="0"/>
              <a:t>B</a:t>
            </a:r>
            <a:r>
              <a:rPr sz="4400" dirty="0"/>
              <a:t>argaining</a:t>
            </a:r>
          </a:p>
          <a:p>
            <a:pPr>
              <a:defRPr sz="3600" b="1">
                <a:ln w="12699">
                  <a:solidFill>
                    <a:srgbClr val="3A5274"/>
                  </a:solidFill>
                </a:ln>
                <a:latin typeface="Berlin Sans FB Demi"/>
                <a:ea typeface="Berlin Sans FB Demi"/>
                <a:cs typeface="Berlin Sans FB Demi"/>
                <a:sym typeface="Berlin Sans FB Demi"/>
              </a:defRPr>
            </a:pPr>
            <a:br>
              <a:rPr sz="4600" dirty="0">
                <a:ln w="16227">
                  <a:solidFill>
                    <a:srgbClr val="3A5274"/>
                  </a:solidFill>
                </a:ln>
              </a:rPr>
            </a:br>
            <a:endParaRPr sz="4600" dirty="0">
              <a:ln w="16227">
                <a:solidFill>
                  <a:srgbClr val="3A5274"/>
                </a:solidFill>
              </a:ln>
            </a:endParaRPr>
          </a:p>
        </p:txBody>
      </p:sp>
      <p:sp>
        <p:nvSpPr>
          <p:cNvPr id="920" name="Shape 920"/>
          <p:cNvSpPr/>
          <p:nvPr/>
        </p:nvSpPr>
        <p:spPr>
          <a:xfrm>
            <a:off x="6546272" y="5318910"/>
            <a:ext cx="4572001" cy="535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b="1">
                <a:effectLst>
                  <a:outerShdw blurRad="38100" dist="38100" dir="2700000" rotWithShape="0">
                    <a:srgbClr val="000000">
                      <a:alpha val="43137"/>
                    </a:srgbClr>
                  </a:outerShdw>
                </a:effectLst>
              </a:defRPr>
            </a:pPr>
            <a:r>
              <a:rPr dirty="0">
                <a:solidFill>
                  <a:schemeClr val="accent1">
                    <a:lumMod val="75000"/>
                  </a:schemeClr>
                </a:solidFill>
              </a:rPr>
              <a:t>Citation</a:t>
            </a:r>
            <a:r>
              <a:rPr b="0" dirty="0">
                <a:solidFill>
                  <a:schemeClr val="accent1">
                    <a:lumMod val="75000"/>
                  </a:schemeClr>
                </a:solidFill>
              </a:rPr>
              <a:t>:  	§ 7103(a)(12) </a:t>
            </a:r>
          </a:p>
        </p:txBody>
      </p:sp>
      <p:sp>
        <p:nvSpPr>
          <p:cNvPr id="921" name="Shape 921"/>
          <p:cNvSpPr/>
          <p:nvPr/>
        </p:nvSpPr>
        <p:spPr>
          <a:xfrm>
            <a:off x="1295400" y="1609926"/>
            <a:ext cx="9601200" cy="329320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2600">
                <a:solidFill>
                  <a:srgbClr val="002060"/>
                </a:solidFill>
                <a:effectLst>
                  <a:outerShdw blurRad="38100" dist="38100" dir="2700000" rotWithShape="0">
                    <a:srgbClr val="000000">
                      <a:alpha val="43137"/>
                    </a:srgbClr>
                  </a:outerShdw>
                </a:effectLst>
              </a:defRPr>
            </a:pPr>
            <a:r>
              <a:rPr dirty="0">
                <a:solidFill>
                  <a:schemeClr val="accent5">
                    <a:lumMod val="50000"/>
                  </a:schemeClr>
                </a:solidFill>
              </a:rPr>
              <a:t>Performance of the </a:t>
            </a:r>
            <a:r>
              <a:rPr u="sng" dirty="0">
                <a:solidFill>
                  <a:schemeClr val="accent5">
                    <a:lumMod val="50000"/>
                  </a:schemeClr>
                </a:solidFill>
              </a:rPr>
              <a:t>mutual obligation </a:t>
            </a:r>
            <a:r>
              <a:rPr dirty="0">
                <a:solidFill>
                  <a:schemeClr val="accent5">
                    <a:lumMod val="50000"/>
                  </a:schemeClr>
                </a:solidFill>
              </a:rPr>
              <a:t>of the representative of an agency and the exclusive representative…to meet at reasonable times and to </a:t>
            </a:r>
            <a:r>
              <a:rPr u="sng" dirty="0">
                <a:solidFill>
                  <a:schemeClr val="accent5">
                    <a:lumMod val="50000"/>
                  </a:schemeClr>
                </a:solidFill>
              </a:rPr>
              <a:t>consult and bargain in good faith</a:t>
            </a:r>
            <a:r>
              <a:rPr dirty="0">
                <a:solidFill>
                  <a:schemeClr val="accent5">
                    <a:lumMod val="50000"/>
                  </a:schemeClr>
                </a:solidFill>
              </a:rPr>
              <a:t> effort to reach agreement with respect to the </a:t>
            </a:r>
            <a:r>
              <a:rPr u="sng" dirty="0">
                <a:solidFill>
                  <a:schemeClr val="accent5">
                    <a:lumMod val="50000"/>
                  </a:schemeClr>
                </a:solidFill>
              </a:rPr>
              <a:t>conditions of employment</a:t>
            </a:r>
            <a:endParaRPr lang="en-US" u="sng" dirty="0">
              <a:solidFill>
                <a:schemeClr val="accent5">
                  <a:lumMod val="50000"/>
                </a:schemeClr>
              </a:solidFill>
            </a:endParaRPr>
          </a:p>
          <a:p>
            <a:pPr>
              <a:defRPr sz="2600">
                <a:solidFill>
                  <a:srgbClr val="002060"/>
                </a:solidFill>
                <a:effectLst>
                  <a:outerShdw blurRad="38100" dist="38100" dir="2700000" rotWithShape="0">
                    <a:srgbClr val="000000">
                      <a:alpha val="43137"/>
                    </a:srgbClr>
                  </a:outerShdw>
                </a:effectLst>
              </a:defRPr>
            </a:pPr>
            <a:endParaRPr lang="en-US" dirty="0">
              <a:solidFill>
                <a:schemeClr val="accent5">
                  <a:lumMod val="50000"/>
                </a:schemeClr>
              </a:solidFill>
            </a:endParaRPr>
          </a:p>
          <a:p>
            <a:pPr>
              <a:defRPr sz="2600">
                <a:solidFill>
                  <a:srgbClr val="002060"/>
                </a:solidFill>
                <a:effectLst>
                  <a:outerShdw blurRad="38100" dist="38100" dir="2700000" rotWithShape="0">
                    <a:srgbClr val="000000">
                      <a:alpha val="43137"/>
                    </a:srgbClr>
                  </a:outerShdw>
                </a:effectLst>
              </a:defRPr>
            </a:pPr>
            <a:r>
              <a:rPr dirty="0">
                <a:solidFill>
                  <a:schemeClr val="accent5">
                    <a:lumMod val="50000"/>
                  </a:schemeClr>
                </a:solidFill>
              </a:rPr>
              <a:t>…. and to execute…. a </a:t>
            </a:r>
            <a:r>
              <a:rPr u="sng" dirty="0">
                <a:solidFill>
                  <a:schemeClr val="accent5">
                    <a:lumMod val="50000"/>
                  </a:schemeClr>
                </a:solidFill>
              </a:rPr>
              <a:t>written document </a:t>
            </a:r>
            <a:r>
              <a:rPr dirty="0">
                <a:solidFill>
                  <a:schemeClr val="accent5">
                    <a:lumMod val="50000"/>
                  </a:schemeClr>
                </a:solidFill>
              </a:rPr>
              <a:t>incorporating any collective bargaining agreement (CBA) but this does not compel either side to agree to a proposal or make a concession…</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Shape 925"/>
          <p:cNvSpPr/>
          <p:nvPr/>
        </p:nvSpPr>
        <p:spPr>
          <a:xfrm>
            <a:off x="4038600" y="6404292"/>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AFGE's Field Service and Education Department</a:t>
            </a:r>
          </a:p>
        </p:txBody>
      </p:sp>
      <p:sp>
        <p:nvSpPr>
          <p:cNvPr id="5" name="Text Placeholder 4">
            <a:extLst>
              <a:ext uri="{FF2B5EF4-FFF2-40B4-BE49-F238E27FC236}">
                <a16:creationId xmlns:a16="http://schemas.microsoft.com/office/drawing/2014/main" id="{10A27E43-EBE7-4047-B654-601021410890}"/>
              </a:ext>
            </a:extLst>
          </p:cNvPr>
          <p:cNvSpPr>
            <a:spLocks noGrp="1"/>
          </p:cNvSpPr>
          <p:nvPr>
            <p:ph type="body" sz="quarter" idx="14"/>
          </p:nvPr>
        </p:nvSpPr>
        <p:spPr/>
        <p:txBody>
          <a:bodyPr>
            <a:normAutofit fontScale="47500" lnSpcReduction="20000"/>
          </a:bodyPr>
          <a:lstStyle/>
          <a:p>
            <a:endParaRPr lang="en-US"/>
          </a:p>
        </p:txBody>
      </p:sp>
      <p:sp>
        <p:nvSpPr>
          <p:cNvPr id="926" name="Shape 926"/>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sp>
        <p:nvSpPr>
          <p:cNvPr id="927" name="Shape 927"/>
          <p:cNvSpPr/>
          <p:nvPr/>
        </p:nvSpPr>
        <p:spPr>
          <a:xfrm>
            <a:off x="787941" y="0"/>
            <a:ext cx="9907621" cy="32316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algn="ctr">
              <a:defRPr sz="2400" b="1">
                <a:ln w="12699">
                  <a:solidFill>
                    <a:srgbClr val="3A5274"/>
                  </a:solidFill>
                </a:ln>
                <a:solidFill>
                  <a:srgbClr val="FFFF00"/>
                </a:solidFill>
                <a:latin typeface="Berlin Sans FB Demi"/>
                <a:ea typeface="Berlin Sans FB Demi"/>
                <a:cs typeface="Berlin Sans FB Demi"/>
                <a:sym typeface="Berlin Sans FB Demi"/>
              </a:defRPr>
            </a:pPr>
            <a:endParaRPr dirty="0"/>
          </a:p>
          <a:p>
            <a:pPr>
              <a:defRPr sz="3600">
                <a:effectLst>
                  <a:outerShdw blurRad="38100" dist="38100" dir="2700000" rotWithShape="0">
                    <a:srgbClr val="000000">
                      <a:alpha val="43137"/>
                    </a:srgbClr>
                  </a:outerShdw>
                </a:effectLst>
              </a:defRPr>
            </a:pPr>
            <a:r>
              <a:rPr lang="en-US" sz="4400" dirty="0"/>
              <a:t>The Statute provides </a:t>
            </a:r>
            <a:r>
              <a:rPr sz="4400" dirty="0"/>
              <a:t>3 examples of a “conditions of employment”?</a:t>
            </a:r>
          </a:p>
          <a:p>
            <a:pPr>
              <a:defRPr sz="3600" b="1">
                <a:ln w="12699">
                  <a:solidFill>
                    <a:srgbClr val="3A5274"/>
                  </a:solidFill>
                </a:ln>
                <a:latin typeface="Berlin Sans FB Demi"/>
                <a:ea typeface="Berlin Sans FB Demi"/>
                <a:cs typeface="Berlin Sans FB Demi"/>
                <a:sym typeface="Berlin Sans FB Demi"/>
              </a:defRPr>
            </a:pPr>
            <a:br>
              <a:rPr lang="en-US" sz="4600" dirty="0">
                <a:ln w="16227">
                  <a:solidFill>
                    <a:srgbClr val="3A5274"/>
                  </a:solidFill>
                </a:ln>
              </a:rPr>
            </a:br>
            <a:endParaRPr sz="4600" dirty="0">
              <a:ln w="16227">
                <a:solidFill>
                  <a:srgbClr val="3A5274"/>
                </a:solidFill>
              </a:ln>
            </a:endParaRPr>
          </a:p>
        </p:txBody>
      </p:sp>
      <p:sp>
        <p:nvSpPr>
          <p:cNvPr id="928" name="Shape 928"/>
          <p:cNvSpPr/>
          <p:nvPr/>
        </p:nvSpPr>
        <p:spPr>
          <a:xfrm>
            <a:off x="1606684" y="2136720"/>
            <a:ext cx="4572001" cy="980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b="1">
                <a:effectLst>
                  <a:outerShdw blurRad="38100" dist="38100" dir="2700000" rotWithShape="0">
                    <a:srgbClr val="000000">
                      <a:alpha val="43137"/>
                    </a:srgbClr>
                  </a:outerShdw>
                </a:effectLst>
              </a:defRPr>
            </a:pPr>
            <a:r>
              <a:rPr dirty="0">
                <a:solidFill>
                  <a:schemeClr val="accent1">
                    <a:lumMod val="75000"/>
                  </a:schemeClr>
                </a:solidFill>
              </a:rPr>
              <a:t>Citation</a:t>
            </a:r>
            <a:r>
              <a:rPr b="0" dirty="0">
                <a:solidFill>
                  <a:schemeClr val="accent1">
                    <a:lumMod val="75000"/>
                  </a:schemeClr>
                </a:solidFill>
              </a:rPr>
              <a:t>:  	§ 7103(a)(14) </a:t>
            </a:r>
          </a:p>
          <a:p>
            <a:pPr>
              <a:defRPr sz="2800">
                <a:solidFill>
                  <a:srgbClr val="FFFF00"/>
                </a:solidFill>
                <a:effectLst>
                  <a:outerShdw blurRad="38100" dist="38100" dir="2700000" rotWithShape="0">
                    <a:srgbClr val="000000">
                      <a:alpha val="43137"/>
                    </a:srgbClr>
                  </a:outerShdw>
                </a:effectLst>
              </a:defRPr>
            </a:pPr>
            <a:r>
              <a:rPr dirty="0"/>
              <a:t>	</a:t>
            </a:r>
          </a:p>
        </p:txBody>
      </p:sp>
      <p:sp>
        <p:nvSpPr>
          <p:cNvPr id="929" name="Shape 929"/>
          <p:cNvSpPr/>
          <p:nvPr/>
        </p:nvSpPr>
        <p:spPr>
          <a:xfrm>
            <a:off x="1676400" y="3276985"/>
            <a:ext cx="6477000" cy="1424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342900" indent="-34290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chemeClr val="accent5">
                    <a:lumMod val="50000"/>
                  </a:schemeClr>
                </a:solidFill>
              </a:rPr>
              <a:t>Personnel policies</a:t>
            </a:r>
          </a:p>
          <a:p>
            <a:pPr marL="342900" indent="-34290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chemeClr val="accent5">
                    <a:lumMod val="50000"/>
                  </a:schemeClr>
                </a:solidFill>
              </a:rPr>
              <a:t>Personnel practices</a:t>
            </a:r>
          </a:p>
          <a:p>
            <a:pPr marL="342900" indent="-34290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chemeClr val="accent5">
                    <a:lumMod val="50000"/>
                  </a:schemeClr>
                </a:solidFill>
              </a:rPr>
              <a:t>Personnel matters</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Shape 933"/>
          <p:cNvSpPr/>
          <p:nvPr/>
        </p:nvSpPr>
        <p:spPr>
          <a:xfrm>
            <a:off x="4038600" y="6404292"/>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AFGE's Field Service and Education Department</a:t>
            </a:r>
          </a:p>
        </p:txBody>
      </p:sp>
      <p:sp>
        <p:nvSpPr>
          <p:cNvPr id="5" name="Text Placeholder 4">
            <a:extLst>
              <a:ext uri="{FF2B5EF4-FFF2-40B4-BE49-F238E27FC236}">
                <a16:creationId xmlns:a16="http://schemas.microsoft.com/office/drawing/2014/main" id="{DE4CE24D-F128-42B4-8A83-067EED52857E}"/>
              </a:ext>
            </a:extLst>
          </p:cNvPr>
          <p:cNvSpPr>
            <a:spLocks noGrp="1"/>
          </p:cNvSpPr>
          <p:nvPr>
            <p:ph type="body" sz="quarter" idx="14"/>
          </p:nvPr>
        </p:nvSpPr>
        <p:spPr/>
        <p:txBody>
          <a:bodyPr>
            <a:normAutofit fontScale="47500" lnSpcReduction="20000"/>
          </a:bodyPr>
          <a:lstStyle/>
          <a:p>
            <a:endParaRPr lang="en-US"/>
          </a:p>
        </p:txBody>
      </p:sp>
      <p:sp>
        <p:nvSpPr>
          <p:cNvPr id="934" name="Shape 93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27</a:t>
            </a:fld>
            <a:endParaRPr/>
          </a:p>
        </p:txBody>
      </p:sp>
      <p:sp>
        <p:nvSpPr>
          <p:cNvPr id="935" name="Shape 935"/>
          <p:cNvSpPr/>
          <p:nvPr/>
        </p:nvSpPr>
        <p:spPr>
          <a:xfrm>
            <a:off x="300841" y="-286910"/>
            <a:ext cx="11590317" cy="249299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algn="ctr">
              <a:defRPr sz="2400" b="1">
                <a:ln w="12699">
                  <a:solidFill>
                    <a:srgbClr val="3A5274"/>
                  </a:solidFill>
                </a:ln>
                <a:solidFill>
                  <a:srgbClr val="FFFF00"/>
                </a:solidFill>
                <a:latin typeface="Berlin Sans FB Demi"/>
                <a:ea typeface="Berlin Sans FB Demi"/>
                <a:cs typeface="Berlin Sans FB Demi"/>
                <a:sym typeface="Berlin Sans FB Demi"/>
              </a:defRPr>
            </a:pPr>
            <a:endParaRPr dirty="0"/>
          </a:p>
          <a:p>
            <a:pPr marL="568325" indent="-568325">
              <a:defRPr sz="3600">
                <a:effectLst>
                  <a:outerShdw blurRad="38100" dist="38100" dir="2700000" rotWithShape="0">
                    <a:srgbClr val="000000">
                      <a:alpha val="43137"/>
                    </a:srgbClr>
                  </a:outerShdw>
                </a:effectLst>
              </a:defRPr>
            </a:pPr>
            <a:r>
              <a:rPr lang="en-US" sz="4400" dirty="0"/>
              <a:t>The Statute describes what the </a:t>
            </a:r>
            <a:r>
              <a:rPr sz="4400" dirty="0"/>
              <a:t>Agency does </a:t>
            </a:r>
            <a:r>
              <a:rPr lang="en-US" sz="4400" u="sng" dirty="0"/>
              <a:t>NOT</a:t>
            </a:r>
            <a:r>
              <a:rPr sz="4400" dirty="0"/>
              <a:t> have to negotiate with the Union</a:t>
            </a:r>
            <a:r>
              <a:rPr lang="en-US" sz="4400" dirty="0"/>
              <a:t>:</a:t>
            </a:r>
            <a:br>
              <a:rPr sz="4400" dirty="0"/>
            </a:br>
            <a:endParaRPr sz="4400" dirty="0"/>
          </a:p>
        </p:txBody>
      </p:sp>
      <p:sp>
        <p:nvSpPr>
          <p:cNvPr id="936" name="Shape 936"/>
          <p:cNvSpPr/>
          <p:nvPr/>
        </p:nvSpPr>
        <p:spPr>
          <a:xfrm>
            <a:off x="8001957" y="5468635"/>
            <a:ext cx="4572000" cy="980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b="1">
                <a:effectLst>
                  <a:outerShdw blurRad="38100" dist="38100" dir="2700000" rotWithShape="0">
                    <a:srgbClr val="000000">
                      <a:alpha val="43137"/>
                    </a:srgbClr>
                  </a:outerShdw>
                </a:effectLst>
              </a:defRPr>
            </a:pPr>
            <a:r>
              <a:rPr dirty="0">
                <a:solidFill>
                  <a:schemeClr val="accent1">
                    <a:lumMod val="75000"/>
                  </a:schemeClr>
                </a:solidFill>
              </a:rPr>
              <a:t>Citation</a:t>
            </a:r>
            <a:r>
              <a:rPr b="0" dirty="0">
                <a:solidFill>
                  <a:schemeClr val="accent1">
                    <a:lumMod val="75000"/>
                  </a:schemeClr>
                </a:solidFill>
              </a:rPr>
              <a:t>:  	§ 7106(a)</a:t>
            </a:r>
          </a:p>
          <a:p>
            <a:pPr>
              <a:defRPr sz="2800">
                <a:solidFill>
                  <a:srgbClr val="FFFF00"/>
                </a:solidFill>
                <a:effectLst>
                  <a:outerShdw blurRad="38100" dist="38100" dir="2700000" rotWithShape="0">
                    <a:srgbClr val="000000">
                      <a:alpha val="43137"/>
                    </a:srgbClr>
                  </a:outerShdw>
                </a:effectLst>
              </a:defRPr>
            </a:pPr>
            <a:r>
              <a:rPr dirty="0"/>
              <a:t>	</a:t>
            </a:r>
          </a:p>
        </p:txBody>
      </p:sp>
      <p:sp>
        <p:nvSpPr>
          <p:cNvPr id="937" name="Shape 937"/>
          <p:cNvSpPr/>
          <p:nvPr/>
        </p:nvSpPr>
        <p:spPr>
          <a:xfrm>
            <a:off x="1653539" y="1715860"/>
            <a:ext cx="8884920" cy="353943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457200" indent="-457200">
              <a:buSzPct val="100000"/>
              <a:buFont typeface="Arial"/>
              <a:buChar char="•"/>
              <a:defRPr sz="2800" u="sng">
                <a:solidFill>
                  <a:srgbClr val="FFFF00"/>
                </a:solidFill>
                <a:effectLst>
                  <a:outerShdw blurRad="38100" dist="38100" dir="2700000" rotWithShape="0">
                    <a:srgbClr val="000000">
                      <a:alpha val="43137"/>
                    </a:srgbClr>
                  </a:outerShdw>
                </a:effectLst>
              </a:defRPr>
            </a:pPr>
            <a:r>
              <a:rPr lang="en-US" u="none" dirty="0">
                <a:solidFill>
                  <a:schemeClr val="accent5">
                    <a:lumMod val="75000"/>
                  </a:schemeClr>
                </a:solidFill>
              </a:rPr>
              <a:t>T</a:t>
            </a:r>
            <a:r>
              <a:rPr u="none" dirty="0">
                <a:solidFill>
                  <a:schemeClr val="accent5">
                    <a:lumMod val="75000"/>
                  </a:schemeClr>
                </a:solidFill>
              </a:rPr>
              <a:t>he mission, budget, organization, number of employees and internal security practices</a:t>
            </a:r>
            <a:endParaRPr lang="en-US" u="none" dirty="0">
              <a:solidFill>
                <a:schemeClr val="accent5">
                  <a:lumMod val="75000"/>
                </a:schemeClr>
              </a:solidFill>
            </a:endParaRPr>
          </a:p>
          <a:p>
            <a:pPr>
              <a:buSzPct val="100000"/>
              <a:defRPr sz="2800" u="sng">
                <a:solidFill>
                  <a:srgbClr val="FFFF00"/>
                </a:solidFill>
                <a:effectLst>
                  <a:outerShdw blurRad="38100" dist="38100" dir="2700000" rotWithShape="0">
                    <a:srgbClr val="000000">
                      <a:alpha val="43137"/>
                    </a:srgbClr>
                  </a:outerShdw>
                </a:effectLst>
              </a:defRPr>
            </a:pPr>
            <a:endParaRPr u="none" dirty="0">
              <a:solidFill>
                <a:srgbClr val="002060"/>
              </a:solidFill>
            </a:endParaRPr>
          </a:p>
          <a:p>
            <a:pPr marL="457200" indent="-457200">
              <a:buSzPct val="100000"/>
              <a:buFont typeface="Arial"/>
              <a:buChar char="•"/>
              <a:defRPr sz="2800" u="sng">
                <a:solidFill>
                  <a:srgbClr val="FFFF00"/>
                </a:solidFill>
                <a:effectLst>
                  <a:outerShdw blurRad="38100" dist="38100" dir="2700000" rotWithShape="0">
                    <a:srgbClr val="000000">
                      <a:alpha val="43137"/>
                    </a:srgbClr>
                  </a:outerShdw>
                </a:effectLst>
              </a:defRPr>
            </a:pPr>
            <a:r>
              <a:rPr dirty="0">
                <a:solidFill>
                  <a:srgbClr val="002060"/>
                </a:solidFill>
              </a:rPr>
              <a:t>Hire</a:t>
            </a:r>
            <a:r>
              <a:rPr u="none" dirty="0">
                <a:solidFill>
                  <a:srgbClr val="002060"/>
                </a:solidFill>
              </a:rPr>
              <a:t>, assign, direct, layoff, retain and discipline</a:t>
            </a:r>
            <a:endParaRPr lang="en-US" u="none" dirty="0">
              <a:solidFill>
                <a:srgbClr val="002060"/>
              </a:solidFill>
            </a:endParaRPr>
          </a:p>
          <a:p>
            <a:pPr>
              <a:buSzPct val="100000"/>
              <a:defRPr sz="2800" u="sng">
                <a:solidFill>
                  <a:srgbClr val="FFFF00"/>
                </a:solidFill>
                <a:effectLst>
                  <a:outerShdw blurRad="38100" dist="38100" dir="2700000" rotWithShape="0">
                    <a:srgbClr val="000000">
                      <a:alpha val="43137"/>
                    </a:srgbClr>
                  </a:outerShdw>
                </a:effectLst>
              </a:defRPr>
            </a:pPr>
            <a:endParaRPr u="none" dirty="0">
              <a:solidFill>
                <a:srgbClr val="002060"/>
              </a:solidFill>
            </a:endParaRPr>
          </a:p>
          <a:p>
            <a:pPr marL="457200" indent="-457200">
              <a:buSzPct val="100000"/>
              <a:buFont typeface="Arial"/>
              <a:buChar char="•"/>
              <a:defRPr sz="2800" u="sng">
                <a:solidFill>
                  <a:srgbClr val="FFFF00"/>
                </a:solidFill>
                <a:effectLst>
                  <a:outerShdw blurRad="38100" dist="38100" dir="2700000" rotWithShape="0">
                    <a:srgbClr val="000000">
                      <a:alpha val="43137"/>
                    </a:srgbClr>
                  </a:outerShdw>
                </a:effectLst>
              </a:defRPr>
            </a:pPr>
            <a:r>
              <a:rPr dirty="0">
                <a:solidFill>
                  <a:schemeClr val="accent5">
                    <a:lumMod val="75000"/>
                  </a:schemeClr>
                </a:solidFill>
              </a:rPr>
              <a:t>Assign</a:t>
            </a:r>
            <a:r>
              <a:rPr u="none" dirty="0">
                <a:solidFill>
                  <a:schemeClr val="accent5">
                    <a:lumMod val="75000"/>
                  </a:schemeClr>
                </a:solidFill>
              </a:rPr>
              <a:t> work, contract out </a:t>
            </a:r>
            <a:endParaRPr lang="en-US" u="none" dirty="0">
              <a:solidFill>
                <a:schemeClr val="accent5">
                  <a:lumMod val="75000"/>
                </a:schemeClr>
              </a:solidFill>
            </a:endParaRPr>
          </a:p>
          <a:p>
            <a:pPr>
              <a:buSzPct val="100000"/>
              <a:defRPr sz="2800" u="sng">
                <a:solidFill>
                  <a:srgbClr val="FFFF00"/>
                </a:solidFill>
                <a:effectLst>
                  <a:outerShdw blurRad="38100" dist="38100" dir="2700000" rotWithShape="0">
                    <a:srgbClr val="000000">
                      <a:alpha val="43137"/>
                    </a:srgbClr>
                  </a:outerShdw>
                </a:effectLst>
              </a:defRPr>
            </a:pPr>
            <a:endParaRPr u="none" dirty="0">
              <a:solidFill>
                <a:srgbClr val="002060"/>
              </a:solidFill>
            </a:endParaRPr>
          </a:p>
          <a:p>
            <a:pPr marL="457200" indent="-457200">
              <a:buSzPct val="100000"/>
              <a:buFont typeface="Arial"/>
              <a:buChar char="•"/>
              <a:defRPr sz="2800" u="sng">
                <a:solidFill>
                  <a:srgbClr val="FFFF00"/>
                </a:solidFill>
                <a:effectLst>
                  <a:outerShdw blurRad="38100" dist="38100" dir="2700000" rotWithShape="0">
                    <a:srgbClr val="000000">
                      <a:alpha val="43137"/>
                    </a:srgbClr>
                  </a:outerShdw>
                </a:effectLst>
              </a:defRPr>
            </a:pPr>
            <a:r>
              <a:rPr dirty="0">
                <a:solidFill>
                  <a:srgbClr val="002060"/>
                </a:solidFill>
              </a:rPr>
              <a:t>Take action </a:t>
            </a:r>
            <a:r>
              <a:rPr u="none" dirty="0">
                <a:solidFill>
                  <a:srgbClr val="002060"/>
                </a:solidFill>
              </a:rPr>
              <a:t>during </a:t>
            </a:r>
            <a:r>
              <a:rPr dirty="0">
                <a:solidFill>
                  <a:srgbClr val="002060"/>
                </a:solidFill>
              </a:rPr>
              <a:t>emergencies </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Shape 943"/>
          <p:cNvSpPr/>
          <p:nvPr/>
        </p:nvSpPr>
        <p:spPr>
          <a:xfrm>
            <a:off x="712519" y="55209"/>
            <a:ext cx="11210307" cy="181588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algn="ctr">
              <a:defRPr sz="2400" b="1">
                <a:ln w="12699">
                  <a:solidFill>
                    <a:srgbClr val="3A5274"/>
                  </a:solidFill>
                </a:ln>
                <a:solidFill>
                  <a:srgbClr val="FFFF00"/>
                </a:solidFill>
                <a:latin typeface="Berlin Sans FB Demi"/>
                <a:ea typeface="Berlin Sans FB Demi"/>
                <a:cs typeface="Berlin Sans FB Demi"/>
                <a:sym typeface="Berlin Sans FB Demi"/>
              </a:defRPr>
            </a:pPr>
            <a:endParaRPr dirty="0"/>
          </a:p>
          <a:p>
            <a:pPr marL="803275" indent="-803275">
              <a:defRPr sz="3600">
                <a:effectLst>
                  <a:outerShdw blurRad="38100" dist="38100" dir="2700000" rotWithShape="0">
                    <a:srgbClr val="000000">
                      <a:alpha val="43137"/>
                    </a:srgbClr>
                  </a:outerShdw>
                </a:effectLst>
              </a:defRPr>
            </a:pPr>
            <a:r>
              <a:rPr lang="en-US" sz="4400" dirty="0"/>
              <a:t>The Statute describes what the </a:t>
            </a:r>
            <a:r>
              <a:rPr sz="4400" dirty="0"/>
              <a:t>Union </a:t>
            </a:r>
            <a:r>
              <a:rPr lang="en-US" sz="4400" u="sng" dirty="0"/>
              <a:t>CAN</a:t>
            </a:r>
            <a:r>
              <a:rPr sz="4400" dirty="0"/>
              <a:t> negotiate with the Agency:</a:t>
            </a:r>
          </a:p>
        </p:txBody>
      </p:sp>
      <p:sp>
        <p:nvSpPr>
          <p:cNvPr id="944" name="Shape 944"/>
          <p:cNvSpPr/>
          <p:nvPr/>
        </p:nvSpPr>
        <p:spPr>
          <a:xfrm>
            <a:off x="8246226" y="5426574"/>
            <a:ext cx="4572001" cy="535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b="1">
                <a:effectLst>
                  <a:outerShdw blurRad="38100" dist="38100" dir="2700000" rotWithShape="0">
                    <a:srgbClr val="000000">
                      <a:alpha val="43137"/>
                    </a:srgbClr>
                  </a:outerShdw>
                </a:effectLst>
              </a:defRPr>
            </a:pPr>
            <a:r>
              <a:rPr dirty="0">
                <a:solidFill>
                  <a:schemeClr val="accent1">
                    <a:lumMod val="75000"/>
                  </a:schemeClr>
                </a:solidFill>
              </a:rPr>
              <a:t>Citation</a:t>
            </a:r>
            <a:r>
              <a:rPr b="0" dirty="0">
                <a:solidFill>
                  <a:schemeClr val="accent1">
                    <a:lumMod val="75000"/>
                  </a:schemeClr>
                </a:solidFill>
              </a:rPr>
              <a:t>:  	§ 7106(b)</a:t>
            </a:r>
          </a:p>
        </p:txBody>
      </p:sp>
      <p:sp>
        <p:nvSpPr>
          <p:cNvPr id="945" name="Shape 945"/>
          <p:cNvSpPr/>
          <p:nvPr/>
        </p:nvSpPr>
        <p:spPr>
          <a:xfrm>
            <a:off x="1002278" y="1908892"/>
            <a:ext cx="9646920" cy="378565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2400" i="1">
                <a:effectLst>
                  <a:outerShdw blurRad="38100" dist="38100" dir="2700000" rotWithShape="0">
                    <a:srgbClr val="000000">
                      <a:alpha val="43137"/>
                    </a:srgbClr>
                  </a:outerShdw>
                </a:effectLst>
              </a:defRPr>
            </a:pPr>
            <a:r>
              <a:rPr dirty="0">
                <a:solidFill>
                  <a:schemeClr val="tx1"/>
                </a:solidFill>
                <a:highlight>
                  <a:srgbClr val="FFFF00"/>
                </a:highlight>
              </a:rPr>
              <a:t>Permissive topics:</a:t>
            </a:r>
          </a:p>
          <a:p>
            <a:pPr marL="342900" indent="-342900">
              <a:buSzPct val="100000"/>
              <a:buFont typeface="Arial"/>
              <a:buChar char="•"/>
              <a:defRPr sz="2400">
                <a:solidFill>
                  <a:srgbClr val="FFFF00"/>
                </a:solidFill>
                <a:effectLst>
                  <a:outerShdw blurRad="38100" dist="38100" dir="2700000" rotWithShape="0">
                    <a:srgbClr val="000000">
                      <a:alpha val="43137"/>
                    </a:srgbClr>
                  </a:outerShdw>
                </a:effectLst>
              </a:defRPr>
            </a:pPr>
            <a:r>
              <a:rPr dirty="0">
                <a:solidFill>
                  <a:schemeClr val="tx1"/>
                </a:solidFill>
              </a:rPr>
              <a:t>At the </a:t>
            </a:r>
            <a:r>
              <a:rPr u="sng" dirty="0">
                <a:solidFill>
                  <a:schemeClr val="tx1"/>
                </a:solidFill>
              </a:rPr>
              <a:t>election of the agency </a:t>
            </a:r>
            <a:r>
              <a:rPr dirty="0">
                <a:solidFill>
                  <a:schemeClr val="tx1"/>
                </a:solidFill>
              </a:rPr>
              <a:t>– number, types, and grades of employees or positions assigned or the technology, methods, and means of performing work </a:t>
            </a:r>
            <a:endParaRPr lang="en-US" dirty="0">
              <a:solidFill>
                <a:schemeClr val="tx1"/>
              </a:solidFill>
            </a:endParaRPr>
          </a:p>
          <a:p>
            <a:pPr>
              <a:buSzPct val="100000"/>
              <a:defRPr sz="2400">
                <a:solidFill>
                  <a:srgbClr val="FFFF00"/>
                </a:solidFill>
                <a:effectLst>
                  <a:outerShdw blurRad="38100" dist="38100" dir="2700000" rotWithShape="0">
                    <a:srgbClr val="000000">
                      <a:alpha val="43137"/>
                    </a:srgbClr>
                  </a:outerShdw>
                </a:effectLst>
              </a:defRPr>
            </a:pPr>
            <a:endParaRPr dirty="0">
              <a:solidFill>
                <a:schemeClr val="tx1"/>
              </a:solidFill>
            </a:endParaRPr>
          </a:p>
          <a:p>
            <a:pPr>
              <a:defRPr sz="2400" i="1">
                <a:effectLst>
                  <a:outerShdw blurRad="38100" dist="38100" dir="2700000" rotWithShape="0">
                    <a:srgbClr val="000000">
                      <a:alpha val="43137"/>
                    </a:srgbClr>
                  </a:outerShdw>
                </a:effectLst>
              </a:defRPr>
            </a:pPr>
            <a:r>
              <a:rPr dirty="0">
                <a:solidFill>
                  <a:schemeClr val="tx1"/>
                </a:solidFill>
                <a:highlight>
                  <a:srgbClr val="FFFF00"/>
                </a:highlight>
              </a:rPr>
              <a:t>Impact and implementation (I &amp; I):</a:t>
            </a:r>
          </a:p>
          <a:p>
            <a:pPr marL="342900" indent="-342900">
              <a:buSzPct val="100000"/>
              <a:buFont typeface="Arial"/>
              <a:buChar char="•"/>
              <a:defRPr sz="2400" u="sng">
                <a:solidFill>
                  <a:srgbClr val="FFFF00"/>
                </a:solidFill>
                <a:effectLst>
                  <a:outerShdw blurRad="38100" dist="38100" dir="2700000" rotWithShape="0">
                    <a:srgbClr val="000000">
                      <a:alpha val="43137"/>
                    </a:srgbClr>
                  </a:outerShdw>
                </a:effectLst>
              </a:defRPr>
            </a:pPr>
            <a:r>
              <a:rPr dirty="0">
                <a:solidFill>
                  <a:schemeClr val="tx1"/>
                </a:solidFill>
              </a:rPr>
              <a:t>Procedures</a:t>
            </a:r>
            <a:r>
              <a:rPr u="none" dirty="0">
                <a:solidFill>
                  <a:schemeClr val="tx1"/>
                </a:solidFill>
              </a:rPr>
              <a:t> which management officials observe in exercising any authority </a:t>
            </a:r>
          </a:p>
          <a:p>
            <a:pPr marL="342900" indent="-342900">
              <a:buSzPct val="100000"/>
              <a:buFont typeface="Arial"/>
              <a:buChar char="•"/>
              <a:defRPr sz="2400" u="sng">
                <a:solidFill>
                  <a:srgbClr val="FFFF00"/>
                </a:solidFill>
                <a:effectLst>
                  <a:outerShdw blurRad="38100" dist="38100" dir="2700000" rotWithShape="0">
                    <a:srgbClr val="000000">
                      <a:alpha val="43137"/>
                    </a:srgbClr>
                  </a:outerShdw>
                </a:effectLst>
              </a:defRPr>
            </a:pPr>
            <a:r>
              <a:rPr dirty="0">
                <a:solidFill>
                  <a:schemeClr val="tx1"/>
                </a:solidFill>
              </a:rPr>
              <a:t>Appropriate arrangements </a:t>
            </a:r>
            <a:r>
              <a:rPr u="none" dirty="0">
                <a:solidFill>
                  <a:schemeClr val="tx1"/>
                </a:solidFill>
              </a:rPr>
              <a:t>for </a:t>
            </a:r>
            <a:r>
              <a:rPr dirty="0">
                <a:solidFill>
                  <a:schemeClr val="tx1"/>
                </a:solidFill>
              </a:rPr>
              <a:t>employees</a:t>
            </a:r>
            <a:r>
              <a:rPr u="none" dirty="0">
                <a:solidFill>
                  <a:schemeClr val="tx1"/>
                </a:solidFill>
              </a:rPr>
              <a:t> </a:t>
            </a:r>
            <a:r>
              <a:rPr dirty="0">
                <a:solidFill>
                  <a:schemeClr val="tx1"/>
                </a:solidFill>
              </a:rPr>
              <a:t>adversely affected </a:t>
            </a:r>
            <a:r>
              <a:rPr u="none" dirty="0">
                <a:solidFill>
                  <a:schemeClr val="tx1"/>
                </a:solidFill>
              </a:rPr>
              <a:t>by the exercise of any authority by management officials. </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Shape 972"/>
          <p:cNvSpPr/>
          <p:nvPr/>
        </p:nvSpPr>
        <p:spPr>
          <a:xfrm>
            <a:off x="4038600" y="6404292"/>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r>
              <a:t>AFGE's Field Service and Education Department</a:t>
            </a:r>
          </a:p>
        </p:txBody>
      </p:sp>
      <p:sp>
        <p:nvSpPr>
          <p:cNvPr id="5" name="Text Placeholder 4">
            <a:extLst>
              <a:ext uri="{FF2B5EF4-FFF2-40B4-BE49-F238E27FC236}">
                <a16:creationId xmlns:a16="http://schemas.microsoft.com/office/drawing/2014/main" id="{995A44E4-FE70-4A46-A915-586DFDEA7849}"/>
              </a:ext>
            </a:extLst>
          </p:cNvPr>
          <p:cNvSpPr>
            <a:spLocks noGrp="1"/>
          </p:cNvSpPr>
          <p:nvPr>
            <p:ph type="body" sz="quarter" idx="14"/>
          </p:nvPr>
        </p:nvSpPr>
        <p:spPr/>
        <p:txBody>
          <a:bodyPr>
            <a:normAutofit fontScale="47500" lnSpcReduction="20000"/>
          </a:bodyPr>
          <a:lstStyle/>
          <a:p>
            <a:endParaRPr lang="en-US"/>
          </a:p>
        </p:txBody>
      </p:sp>
      <p:sp>
        <p:nvSpPr>
          <p:cNvPr id="973" name="Shape 973"/>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29</a:t>
            </a:fld>
            <a:endParaRPr/>
          </a:p>
        </p:txBody>
      </p:sp>
      <p:sp>
        <p:nvSpPr>
          <p:cNvPr id="974" name="Shape 974"/>
          <p:cNvSpPr/>
          <p:nvPr/>
        </p:nvSpPr>
        <p:spPr>
          <a:xfrm>
            <a:off x="522514" y="731343"/>
            <a:ext cx="10917383"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marL="803275" indent="-803275">
              <a:defRPr sz="3600">
                <a:effectLst>
                  <a:outerShdw blurRad="38100" dist="38100" dir="2700000" rotWithShape="0">
                    <a:srgbClr val="000000">
                      <a:alpha val="43137"/>
                    </a:srgbClr>
                  </a:outerShdw>
                </a:effectLst>
              </a:defRPr>
            </a:lvl1pPr>
          </a:lstStyle>
          <a:p>
            <a:r>
              <a:rPr lang="en-US" sz="4400" dirty="0"/>
              <a:t>The Statute Defines “Good Faith” Bargaining:</a:t>
            </a:r>
            <a:endParaRPr sz="4400" dirty="0"/>
          </a:p>
        </p:txBody>
      </p:sp>
      <p:sp>
        <p:nvSpPr>
          <p:cNvPr id="975" name="Shape 975"/>
          <p:cNvSpPr/>
          <p:nvPr/>
        </p:nvSpPr>
        <p:spPr>
          <a:xfrm>
            <a:off x="6867896" y="5383548"/>
            <a:ext cx="4572001" cy="535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b="1">
                <a:effectLst>
                  <a:outerShdw blurRad="38100" dist="38100" dir="2700000" rotWithShape="0">
                    <a:srgbClr val="000000">
                      <a:alpha val="43137"/>
                    </a:srgbClr>
                  </a:outerShdw>
                </a:effectLst>
              </a:defRPr>
            </a:pPr>
            <a:r>
              <a:rPr dirty="0">
                <a:solidFill>
                  <a:schemeClr val="accent1">
                    <a:lumMod val="75000"/>
                  </a:schemeClr>
                </a:solidFill>
              </a:rPr>
              <a:t>Citation</a:t>
            </a:r>
            <a:r>
              <a:rPr b="0" dirty="0">
                <a:solidFill>
                  <a:schemeClr val="accent1">
                    <a:lumMod val="75000"/>
                  </a:schemeClr>
                </a:solidFill>
              </a:rPr>
              <a:t>:  	§7114(b) </a:t>
            </a:r>
          </a:p>
        </p:txBody>
      </p:sp>
      <p:sp>
        <p:nvSpPr>
          <p:cNvPr id="976" name="Shape 976"/>
          <p:cNvSpPr/>
          <p:nvPr/>
        </p:nvSpPr>
        <p:spPr>
          <a:xfrm>
            <a:off x="1451315" y="1753495"/>
            <a:ext cx="9546424" cy="353943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285750" indent="-28575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chemeClr val="tx1"/>
                </a:solidFill>
              </a:rPr>
              <a:t>Approach negotiations with a </a:t>
            </a:r>
            <a:r>
              <a:rPr u="sng" dirty="0">
                <a:solidFill>
                  <a:schemeClr val="tx1"/>
                </a:solidFill>
              </a:rPr>
              <a:t>sincere resolve to reach agreement</a:t>
            </a:r>
            <a:endParaRPr lang="en-US" u="sng" dirty="0">
              <a:solidFill>
                <a:schemeClr val="tx1"/>
              </a:solidFill>
            </a:endParaRPr>
          </a:p>
          <a:p>
            <a:pPr>
              <a:buSzPct val="100000"/>
              <a:defRPr sz="2800">
                <a:solidFill>
                  <a:srgbClr val="FFFF00"/>
                </a:solidFill>
                <a:effectLst>
                  <a:outerShdw blurRad="38100" dist="38100" dir="2700000" rotWithShape="0">
                    <a:srgbClr val="000000">
                      <a:alpha val="43137"/>
                    </a:srgbClr>
                  </a:outerShdw>
                </a:effectLst>
              </a:defRPr>
            </a:pPr>
            <a:endParaRPr u="sng" dirty="0">
              <a:solidFill>
                <a:schemeClr val="tx1"/>
              </a:solidFill>
            </a:endParaRPr>
          </a:p>
          <a:p>
            <a:pPr marL="285750" indent="-28575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chemeClr val="accent5">
                    <a:lumMod val="75000"/>
                  </a:schemeClr>
                </a:solidFill>
              </a:rPr>
              <a:t>Be prepared to </a:t>
            </a:r>
            <a:r>
              <a:rPr u="sng" dirty="0">
                <a:solidFill>
                  <a:schemeClr val="accent5">
                    <a:lumMod val="75000"/>
                  </a:schemeClr>
                </a:solidFill>
              </a:rPr>
              <a:t>discuss and negotiate </a:t>
            </a:r>
            <a:r>
              <a:rPr dirty="0">
                <a:solidFill>
                  <a:schemeClr val="accent5">
                    <a:lumMod val="75000"/>
                  </a:schemeClr>
                </a:solidFill>
              </a:rPr>
              <a:t>on any </a:t>
            </a:r>
            <a:r>
              <a:rPr u="sng" dirty="0">
                <a:solidFill>
                  <a:schemeClr val="accent5">
                    <a:lumMod val="75000"/>
                  </a:schemeClr>
                </a:solidFill>
              </a:rPr>
              <a:t>condition of employment</a:t>
            </a:r>
            <a:r>
              <a:rPr dirty="0">
                <a:solidFill>
                  <a:schemeClr val="accent5">
                    <a:lumMod val="75000"/>
                  </a:schemeClr>
                </a:solidFill>
              </a:rPr>
              <a:t>.</a:t>
            </a:r>
            <a:endParaRPr lang="en-US" dirty="0">
              <a:solidFill>
                <a:schemeClr val="accent5">
                  <a:lumMod val="75000"/>
                </a:schemeClr>
              </a:solidFill>
            </a:endParaRPr>
          </a:p>
          <a:p>
            <a:pPr>
              <a:buSzPct val="100000"/>
              <a:defRPr sz="2800">
                <a:solidFill>
                  <a:srgbClr val="FFFF00"/>
                </a:solidFill>
                <a:effectLst>
                  <a:outerShdw blurRad="38100" dist="38100" dir="2700000" rotWithShape="0">
                    <a:srgbClr val="000000">
                      <a:alpha val="43137"/>
                    </a:srgbClr>
                  </a:outerShdw>
                </a:effectLst>
              </a:defRPr>
            </a:pPr>
            <a:endParaRPr dirty="0">
              <a:solidFill>
                <a:schemeClr val="tx1"/>
              </a:solidFill>
            </a:endParaRPr>
          </a:p>
          <a:p>
            <a:pPr marL="285750" indent="-28575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chemeClr val="tx1"/>
                </a:solidFill>
              </a:rPr>
              <a:t>Meet at </a:t>
            </a:r>
            <a:r>
              <a:rPr u="sng" dirty="0">
                <a:solidFill>
                  <a:schemeClr val="tx1"/>
                </a:solidFill>
              </a:rPr>
              <a:t>reasonable times and places </a:t>
            </a:r>
            <a:r>
              <a:rPr dirty="0">
                <a:solidFill>
                  <a:schemeClr val="tx1"/>
                </a:solidFill>
              </a:rPr>
              <a:t>as frequently as necessary and to </a:t>
            </a:r>
            <a:r>
              <a:rPr u="sng" dirty="0">
                <a:solidFill>
                  <a:schemeClr val="tx1"/>
                </a:solidFill>
              </a:rPr>
              <a:t>avoid unnecessary delays</a:t>
            </a:r>
            <a:r>
              <a:rPr dirty="0">
                <a:solidFill>
                  <a:schemeClr val="tx1"/>
                </a:solidFill>
              </a:rPr>
              <a:t>.</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p:cNvSpPr>
          <p:nvPr>
            <p:ph type="body" sz="half" idx="1"/>
          </p:nvPr>
        </p:nvSpPr>
        <p:spPr>
          <a:xfrm>
            <a:off x="428625" y="1220959"/>
            <a:ext cx="5210176" cy="3970339"/>
          </a:xfrm>
          <a:prstGeom prst="rect">
            <a:avLst/>
          </a:prstGeom>
        </p:spPr>
        <p:txBody>
          <a:bodyPr>
            <a:normAutofit fontScale="85000" lnSpcReduction="20000"/>
          </a:bodyPr>
          <a:lstStyle/>
          <a:p>
            <a:r>
              <a:rPr lang="en-US" dirty="0">
                <a:solidFill>
                  <a:schemeClr val="tx1"/>
                </a:solidFill>
              </a:rPr>
              <a:t>A</a:t>
            </a:r>
            <a:r>
              <a:rPr dirty="0">
                <a:solidFill>
                  <a:schemeClr val="tx1"/>
                </a:solidFill>
              </a:rPr>
              <a:t>FGE Organizational Structure</a:t>
            </a:r>
            <a:endParaRPr lang="en-US" dirty="0">
              <a:solidFill>
                <a:schemeClr val="tx1"/>
              </a:solidFill>
            </a:endParaRPr>
          </a:p>
          <a:p>
            <a:pPr marL="0" indent="0">
              <a:buNone/>
            </a:pPr>
            <a:endParaRPr lang="en-US" dirty="0">
              <a:solidFill>
                <a:schemeClr val="tx1"/>
              </a:solidFill>
            </a:endParaRPr>
          </a:p>
          <a:p>
            <a:r>
              <a:rPr lang="en-US" dirty="0">
                <a:solidFill>
                  <a:srgbClr val="002060"/>
                </a:solidFill>
              </a:rPr>
              <a:t>Your role as a steward </a:t>
            </a:r>
          </a:p>
          <a:p>
            <a:pPr marL="0" indent="0">
              <a:buNone/>
            </a:pPr>
            <a:endParaRPr lang="en-US" dirty="0">
              <a:solidFill>
                <a:schemeClr val="tx1"/>
              </a:solidFill>
            </a:endParaRPr>
          </a:p>
          <a:p>
            <a:r>
              <a:rPr lang="en-US" dirty="0">
                <a:solidFill>
                  <a:schemeClr val="tx1"/>
                </a:solidFill>
              </a:rPr>
              <a:t>Communication and Engagement</a:t>
            </a:r>
          </a:p>
          <a:p>
            <a:pPr lvl="1"/>
            <a:r>
              <a:rPr lang="en-US" dirty="0">
                <a:solidFill>
                  <a:schemeClr val="tx1"/>
                </a:solidFill>
              </a:rPr>
              <a:t>New Employee Orientations</a:t>
            </a:r>
          </a:p>
          <a:p>
            <a:pPr lvl="1"/>
            <a:r>
              <a:rPr lang="en-US" dirty="0">
                <a:solidFill>
                  <a:schemeClr val="tx1"/>
                </a:solidFill>
              </a:rPr>
              <a:t>Lunch and Learns</a:t>
            </a:r>
          </a:p>
          <a:p>
            <a:pPr lvl="1"/>
            <a:r>
              <a:rPr lang="en-US" dirty="0">
                <a:solidFill>
                  <a:schemeClr val="tx1"/>
                </a:solidFill>
              </a:rPr>
              <a:t>Mapping your workplace</a:t>
            </a:r>
          </a:p>
          <a:p>
            <a:endParaRPr lang="en-US" dirty="0"/>
          </a:p>
          <a:p>
            <a:r>
              <a:rPr lang="en-US" dirty="0">
                <a:solidFill>
                  <a:srgbClr val="002060"/>
                </a:solidFill>
              </a:rPr>
              <a:t>Relevant Laws/The Statute</a:t>
            </a:r>
          </a:p>
          <a:p>
            <a:endParaRPr lang="en-US" dirty="0"/>
          </a:p>
          <a:p>
            <a:pPr marL="0" indent="0">
              <a:buNone/>
            </a:pPr>
            <a:endParaRPr dirty="0"/>
          </a:p>
        </p:txBody>
      </p:sp>
      <p:sp>
        <p:nvSpPr>
          <p:cNvPr id="639" name="Shape 639"/>
          <p:cNvSpPr>
            <a:spLocks noGrp="1"/>
          </p:cNvSpPr>
          <p:nvPr>
            <p:ph type="title"/>
          </p:nvPr>
        </p:nvSpPr>
        <p:spPr>
          <a:xfrm>
            <a:off x="2466363" y="0"/>
            <a:ext cx="6837028" cy="1325564"/>
          </a:xfrm>
          <a:prstGeom prst="rect">
            <a:avLst/>
          </a:prstGeom>
        </p:spPr>
        <p:txBody>
          <a:bodyPr/>
          <a:lstStyle/>
          <a:p>
            <a:r>
              <a:rPr lang="en-US" u="sng" dirty="0">
                <a:highlight>
                  <a:srgbClr val="FFFF00"/>
                </a:highlight>
              </a:rPr>
              <a:t>Topics on Today’s Agenda</a:t>
            </a:r>
            <a:endParaRPr u="sng" dirty="0">
              <a:highlight>
                <a:srgbClr val="FFFF00"/>
              </a:highlight>
            </a:endParaRPr>
          </a:p>
        </p:txBody>
      </p:sp>
      <p:sp>
        <p:nvSpPr>
          <p:cNvPr id="3" name="Text Placeholder 2">
            <a:extLst>
              <a:ext uri="{FF2B5EF4-FFF2-40B4-BE49-F238E27FC236}">
                <a16:creationId xmlns:a16="http://schemas.microsoft.com/office/drawing/2014/main" id="{E2C31FAE-968E-4DB4-BE4B-41F0B95021DC}"/>
              </a:ext>
            </a:extLst>
          </p:cNvPr>
          <p:cNvSpPr>
            <a:spLocks noGrp="1"/>
          </p:cNvSpPr>
          <p:nvPr>
            <p:ph type="body" sz="quarter" idx="13"/>
          </p:nvPr>
        </p:nvSpPr>
        <p:spPr/>
        <p:txBody>
          <a:bodyPr>
            <a:normAutofit fontScale="47500" lnSpcReduction="20000"/>
          </a:bodyPr>
          <a:lstStyle/>
          <a:p>
            <a:endParaRPr lang="en-US"/>
          </a:p>
        </p:txBody>
      </p:sp>
      <p:sp>
        <p:nvSpPr>
          <p:cNvPr id="4" name="TextBox 3">
            <a:extLst>
              <a:ext uri="{FF2B5EF4-FFF2-40B4-BE49-F238E27FC236}">
                <a16:creationId xmlns:a16="http://schemas.microsoft.com/office/drawing/2014/main" id="{A37C2136-DF2B-4428-BA54-844451740255}"/>
              </a:ext>
            </a:extLst>
          </p:cNvPr>
          <p:cNvSpPr txBox="1"/>
          <p:nvPr/>
        </p:nvSpPr>
        <p:spPr>
          <a:xfrm>
            <a:off x="5972175" y="962438"/>
            <a:ext cx="6081281" cy="4487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lvl="0" indent="-457200" hangingPunct="1">
              <a:lnSpc>
                <a:spcPct val="90000"/>
              </a:lnSpc>
              <a:spcBef>
                <a:spcPts val="1000"/>
              </a:spcBef>
              <a:buSzPct val="100000"/>
              <a:buFont typeface="Arial" panose="020B0604020202020204" pitchFamily="34" charset="0"/>
              <a:buChar char="•"/>
            </a:pPr>
            <a:r>
              <a:rPr lang="en-US" sz="2600" dirty="0"/>
              <a:t>Formal Discussions</a:t>
            </a:r>
          </a:p>
          <a:p>
            <a:pPr lvl="0" hangingPunct="1">
              <a:lnSpc>
                <a:spcPct val="90000"/>
              </a:lnSpc>
              <a:spcBef>
                <a:spcPts val="1000"/>
              </a:spcBef>
              <a:buSzPct val="100000"/>
            </a:pPr>
            <a:endParaRPr lang="en-US" sz="2600" dirty="0"/>
          </a:p>
          <a:p>
            <a:pPr marL="228600" lvl="0" indent="-228600" hangingPunct="1">
              <a:lnSpc>
                <a:spcPct val="90000"/>
              </a:lnSpc>
              <a:spcBef>
                <a:spcPts val="1000"/>
              </a:spcBef>
              <a:buSzPct val="100000"/>
              <a:buFont typeface="Arial"/>
              <a:buChar char="•"/>
            </a:pPr>
            <a:r>
              <a:rPr lang="en-US" sz="2600" dirty="0">
                <a:solidFill>
                  <a:srgbClr val="002060"/>
                </a:solidFill>
              </a:rPr>
              <a:t>Weingarten Rights</a:t>
            </a:r>
          </a:p>
          <a:p>
            <a:pPr lvl="0" hangingPunct="1">
              <a:lnSpc>
                <a:spcPct val="90000"/>
              </a:lnSpc>
              <a:spcBef>
                <a:spcPts val="1000"/>
              </a:spcBef>
              <a:buSzPct val="100000"/>
            </a:pPr>
            <a:endParaRPr lang="en-US" sz="2600" dirty="0"/>
          </a:p>
          <a:p>
            <a:pPr marL="228600" lvl="0" indent="-228600" hangingPunct="1">
              <a:lnSpc>
                <a:spcPct val="90000"/>
              </a:lnSpc>
              <a:spcBef>
                <a:spcPts val="1000"/>
              </a:spcBef>
              <a:buSzPct val="100000"/>
              <a:buFont typeface="Arial"/>
              <a:buChar char="•"/>
            </a:pPr>
            <a:r>
              <a:rPr lang="en-US" sz="2600" dirty="0"/>
              <a:t>Duty of Fair Representation</a:t>
            </a:r>
          </a:p>
          <a:p>
            <a:pPr lvl="0" hangingPunct="1">
              <a:lnSpc>
                <a:spcPct val="90000"/>
              </a:lnSpc>
              <a:spcBef>
                <a:spcPts val="1000"/>
              </a:spcBef>
              <a:buSzPct val="100000"/>
            </a:pPr>
            <a:endParaRPr lang="en-US" sz="2600" dirty="0"/>
          </a:p>
          <a:p>
            <a:pPr marL="228600" lvl="0" indent="-228600" hangingPunct="1">
              <a:lnSpc>
                <a:spcPct val="90000"/>
              </a:lnSpc>
              <a:spcBef>
                <a:spcPts val="1000"/>
              </a:spcBef>
              <a:buSzPct val="100000"/>
              <a:buFont typeface="Arial"/>
              <a:buChar char="•"/>
            </a:pPr>
            <a:r>
              <a:rPr lang="en-US" sz="2600" dirty="0">
                <a:solidFill>
                  <a:srgbClr val="002060"/>
                </a:solidFill>
              </a:rPr>
              <a:t>Grievance Handling Process</a:t>
            </a:r>
          </a:p>
          <a:p>
            <a:pPr lvl="0" hangingPunct="1">
              <a:lnSpc>
                <a:spcPct val="90000"/>
              </a:lnSpc>
              <a:spcBef>
                <a:spcPts val="1000"/>
              </a:spcBef>
              <a:buSzPct val="100000"/>
            </a:pPr>
            <a:endParaRPr lang="en-US" sz="2600" dirty="0"/>
          </a:p>
          <a:p>
            <a:pPr marL="228600" lvl="0" indent="-228600" hangingPunct="1">
              <a:lnSpc>
                <a:spcPct val="90000"/>
              </a:lnSpc>
              <a:spcBef>
                <a:spcPts val="1000"/>
              </a:spcBef>
              <a:buSzPct val="100000"/>
              <a:buFont typeface="Arial"/>
              <a:buChar char="•"/>
            </a:pPr>
            <a:r>
              <a:rPr lang="en-US" sz="2600" dirty="0"/>
              <a:t>Ways to continue your learning</a:t>
            </a:r>
          </a:p>
        </p:txBody>
      </p:sp>
    </p:spTree>
    <p:custDataLst>
      <p:tags r:id="rId1"/>
    </p:custDataLst>
    <p:extLst>
      <p:ext uri="{BB962C8B-B14F-4D97-AF65-F5344CB8AC3E}">
        <p14:creationId xmlns:p14="http://schemas.microsoft.com/office/powerpoint/2010/main" val="9162109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 name="Shape 996"/>
          <p:cNvSpPr/>
          <p:nvPr/>
        </p:nvSpPr>
        <p:spPr>
          <a:xfrm>
            <a:off x="190005" y="244957"/>
            <a:ext cx="12001995" cy="70788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marL="803275" indent="-803275">
              <a:defRPr sz="3600">
                <a:effectLst>
                  <a:outerShdw blurRad="38100" dist="38100" dir="2700000" rotWithShape="0">
                    <a:srgbClr val="000000">
                      <a:alpha val="43137"/>
                    </a:srgbClr>
                  </a:outerShdw>
                </a:effectLst>
              </a:defRPr>
            </a:lvl1pPr>
          </a:lstStyle>
          <a:p>
            <a:r>
              <a:rPr lang="en-US" sz="4000" dirty="0"/>
              <a:t>The Statute defines </a:t>
            </a:r>
            <a:r>
              <a:rPr sz="4000" dirty="0"/>
              <a:t>Unfair Labor Practice</a:t>
            </a:r>
            <a:r>
              <a:rPr lang="en-US" sz="4000" dirty="0"/>
              <a:t> </a:t>
            </a:r>
            <a:r>
              <a:rPr sz="4000" dirty="0"/>
              <a:t>by the Agency:</a:t>
            </a:r>
          </a:p>
        </p:txBody>
      </p:sp>
      <p:sp>
        <p:nvSpPr>
          <p:cNvPr id="997" name="Shape 997"/>
          <p:cNvSpPr/>
          <p:nvPr/>
        </p:nvSpPr>
        <p:spPr>
          <a:xfrm>
            <a:off x="8160327" y="5578479"/>
            <a:ext cx="4572000" cy="535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b="1">
                <a:effectLst>
                  <a:outerShdw blurRad="38100" dist="38100" dir="2700000" rotWithShape="0">
                    <a:srgbClr val="000000">
                      <a:alpha val="43137"/>
                    </a:srgbClr>
                  </a:outerShdw>
                </a:effectLst>
              </a:defRPr>
            </a:pPr>
            <a:r>
              <a:rPr dirty="0">
                <a:solidFill>
                  <a:schemeClr val="accent1">
                    <a:lumMod val="75000"/>
                  </a:schemeClr>
                </a:solidFill>
              </a:rPr>
              <a:t>Citation</a:t>
            </a:r>
            <a:r>
              <a:rPr b="0" dirty="0">
                <a:solidFill>
                  <a:schemeClr val="accent1">
                    <a:lumMod val="75000"/>
                  </a:schemeClr>
                </a:solidFill>
              </a:rPr>
              <a:t>:  	§7116(a) </a:t>
            </a:r>
          </a:p>
        </p:txBody>
      </p:sp>
      <p:sp>
        <p:nvSpPr>
          <p:cNvPr id="998" name="Shape 998"/>
          <p:cNvSpPr/>
          <p:nvPr/>
        </p:nvSpPr>
        <p:spPr>
          <a:xfrm>
            <a:off x="639288" y="952843"/>
            <a:ext cx="11103427" cy="526297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342900" indent="-34290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chemeClr val="tx1"/>
                </a:solidFill>
              </a:rPr>
              <a:t>To </a:t>
            </a:r>
            <a:r>
              <a:rPr u="sng" dirty="0">
                <a:solidFill>
                  <a:schemeClr val="tx1"/>
                </a:solidFill>
              </a:rPr>
              <a:t>interfere, restrain, or coerce any employee </a:t>
            </a:r>
            <a:r>
              <a:rPr dirty="0">
                <a:solidFill>
                  <a:schemeClr val="tx1"/>
                </a:solidFill>
              </a:rPr>
              <a:t>in the exercise of any right under this chapter</a:t>
            </a:r>
            <a:endParaRPr lang="en-US" dirty="0">
              <a:solidFill>
                <a:schemeClr val="tx1"/>
              </a:solidFill>
            </a:endParaRPr>
          </a:p>
          <a:p>
            <a:pPr>
              <a:buSzPct val="100000"/>
              <a:defRPr sz="2800">
                <a:solidFill>
                  <a:srgbClr val="FFFF00"/>
                </a:solidFill>
                <a:effectLst>
                  <a:outerShdw blurRad="38100" dist="38100" dir="2700000" rotWithShape="0">
                    <a:srgbClr val="000000">
                      <a:alpha val="43137"/>
                    </a:srgbClr>
                  </a:outerShdw>
                </a:effectLst>
              </a:defRPr>
            </a:pPr>
            <a:endParaRPr dirty="0">
              <a:solidFill>
                <a:schemeClr val="tx1"/>
              </a:solidFill>
            </a:endParaRPr>
          </a:p>
          <a:p>
            <a:pPr marL="342900" indent="-342900">
              <a:buSzPct val="100000"/>
              <a:buFont typeface="Arial"/>
              <a:buChar char="•"/>
              <a:defRPr sz="2800">
                <a:solidFill>
                  <a:srgbClr val="FFFF00"/>
                </a:solidFill>
                <a:effectLst>
                  <a:outerShdw blurRad="38100" dist="38100" dir="2700000" rotWithShape="0">
                    <a:srgbClr val="000000">
                      <a:alpha val="43137"/>
                    </a:srgbClr>
                  </a:outerShdw>
                </a:effectLst>
              </a:defRPr>
            </a:pPr>
            <a:r>
              <a:rPr b="1" dirty="0">
                <a:solidFill>
                  <a:schemeClr val="accent5">
                    <a:lumMod val="75000"/>
                  </a:schemeClr>
                </a:solidFill>
              </a:rPr>
              <a:t>To </a:t>
            </a:r>
            <a:r>
              <a:rPr b="1" u="sng" dirty="0">
                <a:solidFill>
                  <a:schemeClr val="accent5">
                    <a:lumMod val="75000"/>
                  </a:schemeClr>
                </a:solidFill>
              </a:rPr>
              <a:t>encourage, discourage membership in any labor organization </a:t>
            </a:r>
            <a:r>
              <a:rPr b="1" dirty="0">
                <a:solidFill>
                  <a:schemeClr val="accent5">
                    <a:lumMod val="75000"/>
                  </a:schemeClr>
                </a:solidFill>
              </a:rPr>
              <a:t>by discrimination in hiring, tenure, promotion or other conditions of employment </a:t>
            </a:r>
          </a:p>
          <a:p>
            <a:pPr marL="342900" indent="-342900">
              <a:buSzPct val="100000"/>
              <a:buFont typeface="Arial"/>
              <a:buChar char="•"/>
              <a:defRPr sz="2800">
                <a:solidFill>
                  <a:srgbClr val="FFFF00"/>
                </a:solidFill>
                <a:effectLst>
                  <a:outerShdw blurRad="38100" dist="38100" dir="2700000" rotWithShape="0">
                    <a:srgbClr val="000000">
                      <a:alpha val="43137"/>
                    </a:srgbClr>
                  </a:outerShdw>
                </a:effectLst>
              </a:defRPr>
            </a:pPr>
            <a:r>
              <a:rPr lang="en-US" dirty="0">
                <a:solidFill>
                  <a:schemeClr val="tx1"/>
                </a:solidFill>
              </a:rPr>
              <a:t>T</a:t>
            </a:r>
            <a:r>
              <a:rPr dirty="0">
                <a:solidFill>
                  <a:schemeClr val="tx1"/>
                </a:solidFill>
              </a:rPr>
              <a:t>o sponsor, control, or otherwise assist any labor organization</a:t>
            </a:r>
            <a:endParaRPr lang="en-US" dirty="0">
              <a:solidFill>
                <a:schemeClr val="tx1"/>
              </a:solidFill>
            </a:endParaRPr>
          </a:p>
          <a:p>
            <a:pPr>
              <a:buSzPct val="100000"/>
              <a:defRPr sz="2800">
                <a:solidFill>
                  <a:srgbClr val="FFFF00"/>
                </a:solidFill>
                <a:effectLst>
                  <a:outerShdw blurRad="38100" dist="38100" dir="2700000" rotWithShape="0">
                    <a:srgbClr val="000000">
                      <a:alpha val="43137"/>
                    </a:srgbClr>
                  </a:outerShdw>
                </a:effectLst>
              </a:defRPr>
            </a:pPr>
            <a:endParaRPr lang="en-US" dirty="0">
              <a:solidFill>
                <a:schemeClr val="tx1"/>
              </a:solidFill>
            </a:endParaRPr>
          </a:p>
          <a:p>
            <a:pPr marL="342900" indent="-342900">
              <a:buSzPct val="100000"/>
              <a:buFont typeface="Arial"/>
              <a:buChar char="•"/>
              <a:defRPr sz="2800">
                <a:solidFill>
                  <a:srgbClr val="FFFF00"/>
                </a:solidFill>
                <a:effectLst>
                  <a:outerShdw blurRad="38100" dist="38100" dir="2700000" rotWithShape="0">
                    <a:srgbClr val="000000">
                      <a:alpha val="43137"/>
                    </a:srgbClr>
                  </a:outerShdw>
                </a:effectLst>
              </a:defRPr>
            </a:pPr>
            <a:r>
              <a:rPr lang="en-US" b="1" dirty="0">
                <a:solidFill>
                  <a:schemeClr val="accent5">
                    <a:lumMod val="75000"/>
                  </a:schemeClr>
                </a:solidFill>
              </a:rPr>
              <a:t>To </a:t>
            </a:r>
            <a:r>
              <a:rPr lang="en-US" b="1" u="sng" dirty="0">
                <a:solidFill>
                  <a:schemeClr val="accent5">
                    <a:lumMod val="75000"/>
                  </a:schemeClr>
                </a:solidFill>
              </a:rPr>
              <a:t>discipline</a:t>
            </a:r>
            <a:r>
              <a:rPr lang="en-US" b="1" dirty="0">
                <a:solidFill>
                  <a:schemeClr val="accent5">
                    <a:lumMod val="75000"/>
                  </a:schemeClr>
                </a:solidFill>
              </a:rPr>
              <a:t> or otherwise </a:t>
            </a:r>
            <a:r>
              <a:rPr lang="en-US" b="1" u="sng" dirty="0">
                <a:solidFill>
                  <a:schemeClr val="accent5">
                    <a:lumMod val="75000"/>
                  </a:schemeClr>
                </a:solidFill>
              </a:rPr>
              <a:t>discriminate </a:t>
            </a:r>
            <a:r>
              <a:rPr lang="en-US" b="1" dirty="0">
                <a:solidFill>
                  <a:schemeClr val="accent5">
                    <a:lumMod val="75000"/>
                  </a:schemeClr>
                </a:solidFill>
              </a:rPr>
              <a:t>against an employee because the employee has filed a complaint, affidavit, or petition, or has given any information or testi­mony under this chapter;</a:t>
            </a:r>
          </a:p>
          <a:p>
            <a:pPr marL="342900" indent="-342900">
              <a:buSzPct val="100000"/>
              <a:buFont typeface="Arial"/>
              <a:buChar char="•"/>
              <a:defRPr sz="2800">
                <a:solidFill>
                  <a:srgbClr val="FFFF00"/>
                </a:solidFill>
                <a:effectLst>
                  <a:outerShdw blurRad="38100" dist="38100" dir="2700000" rotWithShape="0">
                    <a:srgbClr val="000000">
                      <a:alpha val="43137"/>
                    </a:srgbClr>
                  </a:outerShdw>
                </a:effectLst>
              </a:defRPr>
            </a:pPr>
            <a:endParaRPr dirty="0">
              <a:solidFill>
                <a:schemeClr val="accent5">
                  <a:lumMod val="50000"/>
                </a:schemeClr>
              </a:solidFill>
            </a:endParaRPr>
          </a:p>
        </p:txBody>
      </p:sp>
    </p:spTree>
    <p:custDataLst>
      <p:tags r:id="rId1"/>
    </p:custDataLst>
    <p:extLst>
      <p:ext uri="{BB962C8B-B14F-4D97-AF65-F5344CB8AC3E}">
        <p14:creationId xmlns:p14="http://schemas.microsoft.com/office/powerpoint/2010/main" val="38725943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98">
                                            <p:txEl>
                                              <p:pRg st="0" end="0"/>
                                            </p:txEl>
                                          </p:spTgt>
                                        </p:tgtEl>
                                        <p:attrNameLst>
                                          <p:attrName>style.visibility</p:attrName>
                                        </p:attrNameLst>
                                      </p:cBhvr>
                                      <p:to>
                                        <p:strVal val="visible"/>
                                      </p:to>
                                    </p:set>
                                    <p:animEffect transition="in" filter="randombar(horizontal)">
                                      <p:cBhvr>
                                        <p:cTn id="7" dur="500"/>
                                        <p:tgtEl>
                                          <p:spTgt spid="9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98">
                                            <p:txEl>
                                              <p:pRg st="2" end="2"/>
                                            </p:txEl>
                                          </p:spTgt>
                                        </p:tgtEl>
                                        <p:attrNameLst>
                                          <p:attrName>style.visibility</p:attrName>
                                        </p:attrNameLst>
                                      </p:cBhvr>
                                      <p:to>
                                        <p:strVal val="visible"/>
                                      </p:to>
                                    </p:set>
                                    <p:animEffect transition="in" filter="randombar(horizontal)">
                                      <p:cBhvr>
                                        <p:cTn id="12" dur="500"/>
                                        <p:tgtEl>
                                          <p:spTgt spid="9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98">
                                            <p:txEl>
                                              <p:pRg st="3" end="3"/>
                                            </p:txEl>
                                          </p:spTgt>
                                        </p:tgtEl>
                                        <p:attrNameLst>
                                          <p:attrName>style.visibility</p:attrName>
                                        </p:attrNameLst>
                                      </p:cBhvr>
                                      <p:to>
                                        <p:strVal val="visible"/>
                                      </p:to>
                                    </p:set>
                                    <p:animEffect transition="in" filter="randombar(horizontal)">
                                      <p:cBhvr>
                                        <p:cTn id="17" dur="500"/>
                                        <p:tgtEl>
                                          <p:spTgt spid="99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98">
                                            <p:txEl>
                                              <p:pRg st="5" end="5"/>
                                            </p:txEl>
                                          </p:spTgt>
                                        </p:tgtEl>
                                        <p:attrNameLst>
                                          <p:attrName>style.visibility</p:attrName>
                                        </p:attrNameLst>
                                      </p:cBhvr>
                                      <p:to>
                                        <p:strVal val="visible"/>
                                      </p:to>
                                    </p:set>
                                    <p:animEffect transition="in" filter="randombar(horizontal)">
                                      <p:cBhvr>
                                        <p:cTn id="22" dur="500"/>
                                        <p:tgtEl>
                                          <p:spTgt spid="9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hape 1011"/>
          <p:cNvSpPr/>
          <p:nvPr/>
        </p:nvSpPr>
        <p:spPr>
          <a:xfrm>
            <a:off x="166253" y="719160"/>
            <a:ext cx="12457215"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marL="803275" indent="-803275">
              <a:defRPr sz="3600">
                <a:effectLst>
                  <a:outerShdw blurRad="38100" dist="38100" dir="2700000" rotWithShape="0">
                    <a:srgbClr val="000000">
                      <a:alpha val="43137"/>
                    </a:srgbClr>
                  </a:outerShdw>
                </a:effectLst>
              </a:defRPr>
            </a:lvl1pPr>
          </a:lstStyle>
          <a:p>
            <a:r>
              <a:rPr lang="en-US" sz="4400" dirty="0">
                <a:solidFill>
                  <a:schemeClr val="tx1"/>
                </a:solidFill>
              </a:rPr>
              <a:t>The Statute defines ULP Unfair Labor Practices (ULP) </a:t>
            </a:r>
            <a:endParaRPr sz="4400" dirty="0">
              <a:solidFill>
                <a:schemeClr val="tx1"/>
              </a:solidFill>
            </a:endParaRPr>
          </a:p>
        </p:txBody>
      </p:sp>
      <p:sp>
        <p:nvSpPr>
          <p:cNvPr id="1012" name="Shape 1012"/>
          <p:cNvSpPr/>
          <p:nvPr/>
        </p:nvSpPr>
        <p:spPr>
          <a:xfrm>
            <a:off x="1115291" y="1687285"/>
            <a:ext cx="10302240" cy="378565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342900" indent="-342900">
              <a:buSzPct val="100000"/>
              <a:buFont typeface="Arial"/>
              <a:buChar char="•"/>
              <a:defRPr sz="2400">
                <a:solidFill>
                  <a:srgbClr val="FFFF00"/>
                </a:solidFill>
                <a:effectLst>
                  <a:outerShdw blurRad="38100" dist="38100" dir="2700000" rotWithShape="0">
                    <a:srgbClr val="000000">
                      <a:alpha val="43137"/>
                    </a:srgbClr>
                  </a:outerShdw>
                </a:effectLst>
              </a:defRPr>
            </a:pPr>
            <a:r>
              <a:rPr lang="en-US" dirty="0">
                <a:solidFill>
                  <a:schemeClr val="accent5">
                    <a:lumMod val="75000"/>
                  </a:schemeClr>
                </a:solidFill>
              </a:rPr>
              <a:t>t</a:t>
            </a:r>
            <a:r>
              <a:rPr dirty="0">
                <a:solidFill>
                  <a:schemeClr val="accent5">
                    <a:lumMod val="75000"/>
                  </a:schemeClr>
                </a:solidFill>
              </a:rPr>
              <a:t>o </a:t>
            </a:r>
            <a:r>
              <a:rPr u="sng" dirty="0">
                <a:solidFill>
                  <a:schemeClr val="accent5">
                    <a:lumMod val="75000"/>
                  </a:schemeClr>
                </a:solidFill>
              </a:rPr>
              <a:t>refuse to consult or negotiate in good faith </a:t>
            </a:r>
            <a:r>
              <a:rPr dirty="0">
                <a:solidFill>
                  <a:schemeClr val="accent5">
                    <a:lumMod val="75000"/>
                  </a:schemeClr>
                </a:solidFill>
              </a:rPr>
              <a:t>as required</a:t>
            </a:r>
            <a:endParaRPr lang="en-US" dirty="0">
              <a:solidFill>
                <a:schemeClr val="accent5">
                  <a:lumMod val="75000"/>
                </a:schemeClr>
              </a:solidFill>
            </a:endParaRPr>
          </a:p>
          <a:p>
            <a:pPr>
              <a:buSzPct val="100000"/>
              <a:defRPr sz="2400">
                <a:solidFill>
                  <a:srgbClr val="FFFF00"/>
                </a:solidFill>
                <a:effectLst>
                  <a:outerShdw blurRad="38100" dist="38100" dir="2700000" rotWithShape="0">
                    <a:srgbClr val="000000">
                      <a:alpha val="43137"/>
                    </a:srgbClr>
                  </a:outerShdw>
                </a:effectLst>
              </a:defRPr>
            </a:pPr>
            <a:endParaRPr dirty="0">
              <a:solidFill>
                <a:schemeClr val="accent5">
                  <a:lumMod val="75000"/>
                </a:schemeClr>
              </a:solidFill>
            </a:endParaRPr>
          </a:p>
          <a:p>
            <a:pPr marL="342900" indent="-342900">
              <a:buSzPct val="100000"/>
              <a:buFont typeface="Arial"/>
              <a:buChar char="•"/>
              <a:defRPr sz="2400" u="sng">
                <a:solidFill>
                  <a:srgbClr val="FFFF00"/>
                </a:solidFill>
                <a:effectLst>
                  <a:outerShdw blurRad="38100" dist="38100" dir="2700000" rotWithShape="0">
                    <a:srgbClr val="000000">
                      <a:alpha val="43137"/>
                    </a:srgbClr>
                  </a:outerShdw>
                </a:effectLst>
              </a:defRPr>
            </a:pPr>
            <a:r>
              <a:rPr dirty="0">
                <a:solidFill>
                  <a:schemeClr val="tx1"/>
                </a:solidFill>
              </a:rPr>
              <a:t>to fail or refuse to cooperate</a:t>
            </a:r>
            <a:r>
              <a:rPr u="none" dirty="0">
                <a:solidFill>
                  <a:schemeClr val="tx1"/>
                </a:solidFill>
              </a:rPr>
              <a:t> in impasse procedures and decisions as required</a:t>
            </a:r>
            <a:endParaRPr lang="en-US" u="none" dirty="0">
              <a:solidFill>
                <a:schemeClr val="tx1"/>
              </a:solidFill>
            </a:endParaRPr>
          </a:p>
          <a:p>
            <a:pPr>
              <a:buSzPct val="100000"/>
              <a:defRPr sz="2400" u="sng">
                <a:solidFill>
                  <a:srgbClr val="FFFF00"/>
                </a:solidFill>
                <a:effectLst>
                  <a:outerShdw blurRad="38100" dist="38100" dir="2700000" rotWithShape="0">
                    <a:srgbClr val="000000">
                      <a:alpha val="43137"/>
                    </a:srgbClr>
                  </a:outerShdw>
                </a:effectLst>
              </a:defRPr>
            </a:pPr>
            <a:endParaRPr u="none" dirty="0">
              <a:solidFill>
                <a:schemeClr val="accent5">
                  <a:lumMod val="75000"/>
                </a:schemeClr>
              </a:solidFill>
            </a:endParaRPr>
          </a:p>
          <a:p>
            <a:pPr marL="285750" indent="-285750">
              <a:buSzPct val="100000"/>
              <a:buFont typeface="Arial"/>
              <a:buChar char="•"/>
              <a:defRPr sz="2400">
                <a:solidFill>
                  <a:srgbClr val="FFFF00"/>
                </a:solidFill>
                <a:effectLst>
                  <a:outerShdw blurRad="38100" dist="38100" dir="2700000" rotWithShape="0">
                    <a:srgbClr val="000000">
                      <a:alpha val="43137"/>
                    </a:srgbClr>
                  </a:outerShdw>
                </a:effectLst>
              </a:defRPr>
            </a:pPr>
            <a:r>
              <a:rPr lang="en-US" dirty="0">
                <a:solidFill>
                  <a:schemeClr val="accent5">
                    <a:lumMod val="75000"/>
                  </a:schemeClr>
                </a:solidFill>
              </a:rPr>
              <a:t> </a:t>
            </a:r>
            <a:r>
              <a:rPr dirty="0">
                <a:solidFill>
                  <a:schemeClr val="accent5">
                    <a:lumMod val="75000"/>
                  </a:schemeClr>
                </a:solidFill>
              </a:rPr>
              <a:t>to </a:t>
            </a:r>
            <a:r>
              <a:rPr u="sng" dirty="0">
                <a:solidFill>
                  <a:schemeClr val="accent5">
                    <a:lumMod val="75000"/>
                  </a:schemeClr>
                </a:solidFill>
              </a:rPr>
              <a:t>enforce any rule or regulation in conflict </a:t>
            </a:r>
            <a:r>
              <a:rPr dirty="0">
                <a:solidFill>
                  <a:schemeClr val="accent5">
                    <a:lumMod val="75000"/>
                  </a:schemeClr>
                </a:solidFill>
              </a:rPr>
              <a:t>with an applicable collective </a:t>
            </a:r>
            <a:r>
              <a:rPr lang="en-US" dirty="0">
                <a:solidFill>
                  <a:schemeClr val="accent5">
                    <a:lumMod val="75000"/>
                  </a:schemeClr>
                </a:solidFill>
              </a:rPr>
              <a:t>     </a:t>
            </a:r>
            <a:r>
              <a:rPr dirty="0">
                <a:solidFill>
                  <a:schemeClr val="accent5">
                    <a:lumMod val="75000"/>
                  </a:schemeClr>
                </a:solidFill>
              </a:rPr>
              <a:t>bargaining agreement </a:t>
            </a:r>
            <a:endParaRPr lang="en-US" dirty="0">
              <a:solidFill>
                <a:schemeClr val="accent5">
                  <a:lumMod val="75000"/>
                </a:schemeClr>
              </a:solidFill>
            </a:endParaRPr>
          </a:p>
          <a:p>
            <a:pPr>
              <a:buSzPct val="100000"/>
              <a:defRPr sz="2400">
                <a:solidFill>
                  <a:srgbClr val="FFFF00"/>
                </a:solidFill>
                <a:effectLst>
                  <a:outerShdw blurRad="38100" dist="38100" dir="2700000" rotWithShape="0">
                    <a:srgbClr val="000000">
                      <a:alpha val="43137"/>
                    </a:srgbClr>
                  </a:outerShdw>
                </a:effectLst>
              </a:defRPr>
            </a:pPr>
            <a:endParaRPr dirty="0">
              <a:solidFill>
                <a:schemeClr val="accent5">
                  <a:lumMod val="75000"/>
                </a:schemeClr>
              </a:solidFill>
            </a:endParaRPr>
          </a:p>
          <a:p>
            <a:pPr marL="285750" indent="-285750">
              <a:buSzPct val="100000"/>
              <a:buFont typeface="Arial"/>
              <a:buChar char="•"/>
              <a:defRPr sz="2400">
                <a:solidFill>
                  <a:srgbClr val="FFFF00"/>
                </a:solidFill>
                <a:effectLst>
                  <a:outerShdw blurRad="38100" dist="38100" dir="2700000" rotWithShape="0">
                    <a:srgbClr val="000000">
                      <a:alpha val="43137"/>
                    </a:srgbClr>
                  </a:outerShdw>
                </a:effectLst>
              </a:defRPr>
            </a:pPr>
            <a:r>
              <a:rPr lang="en-US" dirty="0">
                <a:solidFill>
                  <a:schemeClr val="accent5">
                    <a:lumMod val="75000"/>
                  </a:schemeClr>
                </a:solidFill>
              </a:rPr>
              <a:t> </a:t>
            </a:r>
            <a:r>
              <a:rPr dirty="0">
                <a:solidFill>
                  <a:schemeClr val="tx1"/>
                </a:solidFill>
              </a:rPr>
              <a:t>if the agreement was in effect before the rule or regulation</a:t>
            </a:r>
            <a:endParaRPr lang="en-US" dirty="0">
              <a:solidFill>
                <a:schemeClr val="tx1"/>
              </a:solidFill>
            </a:endParaRPr>
          </a:p>
          <a:p>
            <a:pPr>
              <a:buSzPct val="100000"/>
              <a:defRPr sz="2400">
                <a:solidFill>
                  <a:srgbClr val="FFFF00"/>
                </a:solidFill>
                <a:effectLst>
                  <a:outerShdw blurRad="38100" dist="38100" dir="2700000" rotWithShape="0">
                    <a:srgbClr val="000000">
                      <a:alpha val="43137"/>
                    </a:srgbClr>
                  </a:outerShdw>
                </a:effectLst>
              </a:defRPr>
            </a:pPr>
            <a:r>
              <a:rPr dirty="0">
                <a:solidFill>
                  <a:schemeClr val="accent5">
                    <a:lumMod val="75000"/>
                  </a:schemeClr>
                </a:solidFill>
              </a:rPr>
              <a:t> </a:t>
            </a:r>
          </a:p>
          <a:p>
            <a:pPr marL="285750" indent="-285750">
              <a:buSzPct val="100000"/>
              <a:buFont typeface="Arial"/>
              <a:buChar char="•"/>
              <a:defRPr sz="2400">
                <a:solidFill>
                  <a:srgbClr val="FFFF00"/>
                </a:solidFill>
                <a:effectLst>
                  <a:outerShdw blurRad="38100" dist="38100" dir="2700000" rotWithShape="0">
                    <a:srgbClr val="000000">
                      <a:alpha val="43137"/>
                    </a:srgbClr>
                  </a:outerShdw>
                </a:effectLst>
              </a:defRPr>
            </a:pPr>
            <a:r>
              <a:rPr lang="en-US" dirty="0">
                <a:solidFill>
                  <a:schemeClr val="accent5">
                    <a:lumMod val="75000"/>
                  </a:schemeClr>
                </a:solidFill>
              </a:rPr>
              <a:t> </a:t>
            </a:r>
            <a:r>
              <a:rPr dirty="0">
                <a:solidFill>
                  <a:schemeClr val="accent5">
                    <a:lumMod val="75000"/>
                  </a:schemeClr>
                </a:solidFill>
              </a:rPr>
              <a:t>to other</a:t>
            </a:r>
            <a:r>
              <a:rPr lang="en-US" dirty="0">
                <a:solidFill>
                  <a:schemeClr val="accent5">
                    <a:lumMod val="75000"/>
                  </a:schemeClr>
                </a:solidFill>
              </a:rPr>
              <a:t>wise</a:t>
            </a:r>
            <a:r>
              <a:rPr dirty="0">
                <a:solidFill>
                  <a:schemeClr val="accent5">
                    <a:lumMod val="75000"/>
                  </a:schemeClr>
                </a:solidFill>
              </a:rPr>
              <a:t> </a:t>
            </a:r>
            <a:r>
              <a:rPr u="sng" dirty="0">
                <a:solidFill>
                  <a:schemeClr val="accent5">
                    <a:lumMod val="75000"/>
                  </a:schemeClr>
                </a:solidFill>
              </a:rPr>
              <a:t>fail or refuse to comply with the Statute</a:t>
            </a:r>
            <a:r>
              <a:rPr dirty="0">
                <a:solidFill>
                  <a:schemeClr val="accent5">
                    <a:lumMod val="75000"/>
                  </a:schemeClr>
                </a:solidFill>
              </a:rPr>
              <a:t>.</a:t>
            </a:r>
          </a:p>
        </p:txBody>
      </p:sp>
      <p:sp>
        <p:nvSpPr>
          <p:cNvPr id="2" name="TextBox 1">
            <a:extLst>
              <a:ext uri="{FF2B5EF4-FFF2-40B4-BE49-F238E27FC236}">
                <a16:creationId xmlns:a16="http://schemas.microsoft.com/office/drawing/2014/main" id="{65980BB2-38FF-403C-9B50-A2D21E5D7357}"/>
              </a:ext>
            </a:extLst>
          </p:cNvPr>
          <p:cNvSpPr txBox="1"/>
          <p:nvPr/>
        </p:nvSpPr>
        <p:spPr>
          <a:xfrm>
            <a:off x="8395855" y="5472937"/>
            <a:ext cx="3633849"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800" b="1" dirty="0">
                <a:solidFill>
                  <a:srgbClr val="5B9BD5">
                    <a:lumMod val="75000"/>
                  </a:srgbClr>
                </a:solidFill>
                <a:effectLst>
                  <a:outerShdw blurRad="38100" dist="38100" dir="2700000" algn="tl">
                    <a:srgbClr val="000000">
                      <a:alpha val="43137"/>
                    </a:srgbClr>
                  </a:outerShdw>
                </a:effectLst>
              </a:rPr>
              <a:t>Citation:  	§7116(a)</a:t>
            </a:r>
            <a:endParaRPr kumimoji="0" lang="en-US" sz="2800" b="1" i="0" u="none" strike="noStrike" cap="none" spc="0" normalizeH="0" baseline="0" dirty="0">
              <a:ln>
                <a:noFill/>
              </a:ln>
              <a:solidFill>
                <a:srgbClr val="000000"/>
              </a:solidFill>
              <a:effectLst>
                <a:outerShdw blurRad="38100" dist="38100" dir="2700000" algn="tl">
                  <a:srgbClr val="000000">
                    <a:alpha val="43137"/>
                  </a:srgbClr>
                </a:outerShdw>
              </a:effectLst>
              <a:uFillTx/>
              <a:sym typeface="Calibri"/>
            </a:endParaRPr>
          </a:p>
        </p:txBody>
      </p:sp>
    </p:spTree>
    <p:custDataLst>
      <p:tags r:id="rId1"/>
    </p:custDataLst>
    <p:extLst>
      <p:ext uri="{BB962C8B-B14F-4D97-AF65-F5344CB8AC3E}">
        <p14:creationId xmlns:p14="http://schemas.microsoft.com/office/powerpoint/2010/main" val="206165208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8D5B51-9923-4314-BEA1-1CD231D19B35}"/>
              </a:ext>
            </a:extLst>
          </p:cNvPr>
          <p:cNvSpPr>
            <a:spLocks noGrp="1"/>
          </p:cNvSpPr>
          <p:nvPr>
            <p:ph type="title"/>
          </p:nvPr>
        </p:nvSpPr>
        <p:spPr>
          <a:xfrm>
            <a:off x="1341120" y="1179004"/>
            <a:ext cx="6722423" cy="935038"/>
          </a:xfrm>
        </p:spPr>
        <p:txBody>
          <a:bodyPr>
            <a:noAutofit/>
          </a:bodyPr>
          <a:lstStyle/>
          <a:p>
            <a:r>
              <a:rPr lang="en-US" dirty="0">
                <a:solidFill>
                  <a:schemeClr val="tx1"/>
                </a:solidFill>
                <a:effectLst>
                  <a:outerShdw blurRad="38100" dist="38100" dir="2700000" algn="tl">
                    <a:srgbClr val="000000">
                      <a:alpha val="43137"/>
                    </a:srgbClr>
                  </a:outerShdw>
                </a:effectLst>
              </a:rPr>
              <a:t>The Authority (FLRA) defines Union’s Rights at Formal Discussions:</a:t>
            </a:r>
          </a:p>
        </p:txBody>
      </p:sp>
      <p:sp>
        <p:nvSpPr>
          <p:cNvPr id="4" name="TextBox 3">
            <a:extLst>
              <a:ext uri="{FF2B5EF4-FFF2-40B4-BE49-F238E27FC236}">
                <a16:creationId xmlns:a16="http://schemas.microsoft.com/office/drawing/2014/main" id="{0DD1038A-8606-46D1-AD39-BEE06C8D1A96}"/>
              </a:ext>
            </a:extLst>
          </p:cNvPr>
          <p:cNvSpPr txBox="1"/>
          <p:nvPr/>
        </p:nvSpPr>
        <p:spPr>
          <a:xfrm>
            <a:off x="2398816" y="2282275"/>
            <a:ext cx="7802088" cy="2677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Arial" panose="020B0604020202020204" pitchFamily="34" charset="0"/>
              <a:buChar char="•"/>
            </a:pPr>
            <a:r>
              <a:rPr lang="en-US" sz="2400" dirty="0">
                <a:solidFill>
                  <a:schemeClr val="accent5">
                    <a:lumMod val="75000"/>
                  </a:schemeClr>
                </a:solidFill>
                <a:effectLst>
                  <a:outerShdw blurRad="38100" dist="38100" dir="2700000" algn="tl">
                    <a:srgbClr val="000000">
                      <a:alpha val="43137"/>
                    </a:srgbClr>
                  </a:outerShdw>
                </a:effectLst>
              </a:rPr>
              <a:t>Asking questions related to matters under discussion at the meeting</a:t>
            </a:r>
          </a:p>
          <a:p>
            <a:pPr marL="285750" indent="-285750">
              <a:buFont typeface="Arial" panose="020B0604020202020204" pitchFamily="34" charset="0"/>
              <a:buChar char="•"/>
            </a:pPr>
            <a:endParaRPr lang="en-US" sz="2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Making relevant remarks concerning those matters</a:t>
            </a:r>
          </a:p>
          <a:p>
            <a:pPr marL="285750" indent="-285750">
              <a:buFont typeface="Arial" panose="020B0604020202020204" pitchFamily="34" charset="0"/>
              <a:buChar char="•"/>
            </a:pPr>
            <a:endParaRPr lang="en-US" sz="2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dirty="0">
                <a:solidFill>
                  <a:schemeClr val="accent5">
                    <a:lumMod val="75000"/>
                  </a:schemeClr>
                </a:solidFill>
                <a:effectLst>
                  <a:outerShdw blurRad="38100" dist="38100" dir="2700000" algn="tl">
                    <a:srgbClr val="000000">
                      <a:alpha val="43137"/>
                    </a:srgbClr>
                  </a:outerShdw>
                </a:effectLst>
              </a:rPr>
              <a:t>Stating the Union’s position(s) on the matters under discussion</a:t>
            </a:r>
          </a:p>
        </p:txBody>
      </p:sp>
      <p:sp>
        <p:nvSpPr>
          <p:cNvPr id="5" name="TextBox 4">
            <a:extLst>
              <a:ext uri="{FF2B5EF4-FFF2-40B4-BE49-F238E27FC236}">
                <a16:creationId xmlns:a16="http://schemas.microsoft.com/office/drawing/2014/main" id="{54E5E231-F38F-4F09-92A1-88EC2FAC10BF}"/>
              </a:ext>
            </a:extLst>
          </p:cNvPr>
          <p:cNvSpPr txBox="1"/>
          <p:nvPr/>
        </p:nvSpPr>
        <p:spPr>
          <a:xfrm>
            <a:off x="7849590" y="5296395"/>
            <a:ext cx="3515096"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800" b="1" dirty="0">
                <a:solidFill>
                  <a:srgbClr val="5B9BD5">
                    <a:lumMod val="75000"/>
                  </a:srgbClr>
                </a:solidFill>
                <a:effectLst>
                  <a:outerShdw blurRad="38100" dist="38100" dir="2700000" algn="tl">
                    <a:srgbClr val="000000">
                      <a:alpha val="43137"/>
                    </a:srgbClr>
                  </a:outerShdw>
                </a:effectLst>
              </a:rPr>
              <a:t>Citation:  	§7114(a)</a:t>
            </a:r>
            <a:endParaRPr kumimoji="0" lang="en-US" sz="2800" b="1" i="0" u="none" strike="noStrike" cap="none" spc="0" normalizeH="0" baseline="0" dirty="0">
              <a:ln>
                <a:noFill/>
              </a:ln>
              <a:solidFill>
                <a:srgbClr val="000000"/>
              </a:solidFill>
              <a:effectLst>
                <a:outerShdw blurRad="38100" dist="38100" dir="2700000" algn="tl">
                  <a:srgbClr val="000000">
                    <a:alpha val="43137"/>
                  </a:srgbClr>
                </a:outerShdw>
              </a:effectLst>
              <a:uFillTx/>
              <a:sym typeface="Calibri"/>
            </a:endParaRPr>
          </a:p>
        </p:txBody>
      </p:sp>
    </p:spTree>
    <p:custDataLst>
      <p:tags r:id="rId1"/>
    </p:custData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Shape 1064"/>
          <p:cNvSpPr/>
          <p:nvPr/>
        </p:nvSpPr>
        <p:spPr>
          <a:xfrm>
            <a:off x="4038600" y="6404292"/>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002060"/>
                </a:solidFill>
              </a:defRPr>
            </a:lvl1pPr>
          </a:lstStyle>
          <a:p>
            <a:r>
              <a:t>AFGE's Field Services and Education Department</a:t>
            </a:r>
          </a:p>
        </p:txBody>
      </p:sp>
      <p:sp>
        <p:nvSpPr>
          <p:cNvPr id="1065" name="Shape 1065"/>
          <p:cNvSpPr>
            <a:spLocks noGrp="1"/>
          </p:cNvSpPr>
          <p:nvPr>
            <p:ph type="title"/>
          </p:nvPr>
        </p:nvSpPr>
        <p:spPr>
          <a:xfrm>
            <a:off x="983674" y="1022756"/>
            <a:ext cx="10515600" cy="185026"/>
          </a:xfrm>
          <a:prstGeom prst="rect">
            <a:avLst/>
          </a:prstGeom>
        </p:spPr>
        <p:txBody>
          <a:bodyPr>
            <a:normAutofit fontScale="90000"/>
          </a:bodyPr>
          <a:lstStyle>
            <a:lvl1pPr algn="ctr">
              <a:lnSpc>
                <a:spcPct val="150000"/>
              </a:lnSpc>
              <a:defRPr sz="3600">
                <a:effectLst>
                  <a:outerShdw blurRad="38100" dist="38100" dir="2700000" rotWithShape="0">
                    <a:srgbClr val="000000">
                      <a:alpha val="43137"/>
                    </a:srgbClr>
                  </a:outerShdw>
                </a:effectLst>
              </a:defRPr>
            </a:lvl1pPr>
          </a:lstStyle>
          <a:p>
            <a:pPr algn="l"/>
            <a:r>
              <a:rPr lang="en-US" sz="4400" dirty="0">
                <a:solidFill>
                  <a:schemeClr val="tx1"/>
                </a:solidFill>
              </a:rPr>
              <a:t> Questions to Determine a Formal Discussion:</a:t>
            </a:r>
            <a:br>
              <a:rPr lang="en-US" sz="4400" dirty="0">
                <a:solidFill>
                  <a:schemeClr val="tx1"/>
                </a:solidFill>
              </a:rPr>
            </a:br>
            <a:endParaRPr sz="4400" dirty="0">
              <a:solidFill>
                <a:schemeClr val="tx1"/>
              </a:solidFill>
              <a:effectLst/>
            </a:endParaRPr>
          </a:p>
        </p:txBody>
      </p:sp>
      <p:sp>
        <p:nvSpPr>
          <p:cNvPr id="3" name="Text Placeholder 2">
            <a:extLst>
              <a:ext uri="{FF2B5EF4-FFF2-40B4-BE49-F238E27FC236}">
                <a16:creationId xmlns:a16="http://schemas.microsoft.com/office/drawing/2014/main" id="{30B50DF2-8AA7-48CF-AE78-772247978E5C}"/>
              </a:ext>
            </a:extLst>
          </p:cNvPr>
          <p:cNvSpPr>
            <a:spLocks noGrp="1"/>
          </p:cNvSpPr>
          <p:nvPr>
            <p:ph type="body" sz="quarter" idx="13"/>
          </p:nvPr>
        </p:nvSpPr>
        <p:spPr/>
        <p:txBody>
          <a:bodyPr>
            <a:normAutofit fontScale="47500" lnSpcReduction="20000"/>
          </a:bodyPr>
          <a:lstStyle/>
          <a:p>
            <a:endParaRPr lang="en-US"/>
          </a:p>
        </p:txBody>
      </p:sp>
      <p:sp>
        <p:nvSpPr>
          <p:cNvPr id="1066" name="Shape 1066"/>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lvl1pPr>
              <a:defRPr>
                <a:solidFill>
                  <a:srgbClr val="002060"/>
                </a:solidFill>
              </a:defRPr>
            </a:lvl1pPr>
          </a:lstStyle>
          <a:p>
            <a:fld id="{86CB4B4D-7CA3-9044-876B-883B54F8677D}" type="slidenum">
              <a:t>33</a:t>
            </a:fld>
            <a:endParaRPr/>
          </a:p>
        </p:txBody>
      </p:sp>
      <p:sp>
        <p:nvSpPr>
          <p:cNvPr id="2" name="TextBox 1">
            <a:extLst>
              <a:ext uri="{FF2B5EF4-FFF2-40B4-BE49-F238E27FC236}">
                <a16:creationId xmlns:a16="http://schemas.microsoft.com/office/drawing/2014/main" id="{3E4A3666-9789-471D-81D6-327DF52800C1}"/>
              </a:ext>
            </a:extLst>
          </p:cNvPr>
          <p:cNvSpPr txBox="1"/>
          <p:nvPr/>
        </p:nvSpPr>
        <p:spPr>
          <a:xfrm>
            <a:off x="1843314" y="1248301"/>
            <a:ext cx="8098971" cy="4524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 typeface="+mj-lt"/>
              <a:buAutoNum type="arabicPeriod"/>
            </a:pPr>
            <a:r>
              <a:rPr lang="en-US" sz="2400" b="1" dirty="0">
                <a:solidFill>
                  <a:schemeClr val="accent5">
                    <a:lumMod val="75000"/>
                  </a:schemeClr>
                </a:solidFill>
              </a:rPr>
              <a:t>Who is involved in the meeting?</a:t>
            </a:r>
          </a:p>
          <a:p>
            <a:r>
              <a:rPr lang="en-US" sz="2400" i="1" dirty="0">
                <a:solidFill>
                  <a:schemeClr val="accent5">
                    <a:lumMod val="75000"/>
                  </a:schemeClr>
                </a:solidFill>
              </a:rPr>
              <a:t>	At least one representative of the agency and at least 	one bargaining unit employee</a:t>
            </a:r>
          </a:p>
          <a:p>
            <a:endParaRPr lang="en-US" sz="2400" dirty="0"/>
          </a:p>
          <a:p>
            <a:r>
              <a:rPr lang="en-US" sz="2400" b="1" dirty="0"/>
              <a:t>2. Was there a “give and take” -  were questions addressed?</a:t>
            </a:r>
          </a:p>
          <a:p>
            <a:r>
              <a:rPr lang="en-US" sz="2400" i="1" dirty="0"/>
              <a:t>It must be an actual discussion, that is formal in nature</a:t>
            </a:r>
          </a:p>
          <a:p>
            <a:endParaRPr lang="en-US" sz="2400" dirty="0"/>
          </a:p>
          <a:p>
            <a:r>
              <a:rPr lang="en-US" sz="2400" b="1" dirty="0">
                <a:solidFill>
                  <a:schemeClr val="accent5">
                    <a:lumMod val="75000"/>
                  </a:schemeClr>
                </a:solidFill>
              </a:rPr>
              <a:t>3. Did the meeting concern ‘conditions of employment’ or grievance? </a:t>
            </a:r>
          </a:p>
          <a:p>
            <a:endParaRPr lang="en-US" sz="2400" b="1" dirty="0">
              <a:solidFill>
                <a:schemeClr val="accent5">
                  <a:lumMod val="75000"/>
                </a:schemeClr>
              </a:solidFill>
            </a:endParaRPr>
          </a:p>
          <a:p>
            <a:r>
              <a:rPr lang="en-US" sz="2400" b="1" dirty="0">
                <a:solidFill>
                  <a:schemeClr val="tx1"/>
                </a:solidFill>
              </a:rPr>
              <a:t>4. </a:t>
            </a:r>
            <a:r>
              <a:rPr lang="en-US" sz="2400" b="1" dirty="0"/>
              <a:t>How was the meeting called, is there a formal agenda and how long the discussion lasted? </a:t>
            </a:r>
          </a:p>
        </p:txBody>
      </p:sp>
    </p:spTree>
    <p:custDataLst>
      <p:tags r:id="rId1"/>
    </p:custData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15D4DE-9B14-4ED2-8FDB-A0F548DDA970}"/>
              </a:ext>
            </a:extLst>
          </p:cNvPr>
          <p:cNvSpPr>
            <a:spLocks noGrp="1"/>
          </p:cNvSpPr>
          <p:nvPr>
            <p:ph type="body" sz="half" idx="1"/>
          </p:nvPr>
        </p:nvSpPr>
        <p:spPr>
          <a:xfrm>
            <a:off x="1740723" y="2193758"/>
            <a:ext cx="10087099" cy="3970339"/>
          </a:xfrm>
        </p:spPr>
        <p:txBody>
          <a:bodyPr/>
          <a:lstStyle/>
          <a:p>
            <a:r>
              <a:rPr lang="en-US" b="1" dirty="0">
                <a:solidFill>
                  <a:schemeClr val="tx1"/>
                </a:solidFill>
              </a:rPr>
              <a:t>Read and listen to the scenario. Think about whether or not the scenario presented is a </a:t>
            </a:r>
            <a:r>
              <a:rPr lang="en-US" b="1" u="sng" dirty="0">
                <a:solidFill>
                  <a:schemeClr val="tx1"/>
                </a:solidFill>
              </a:rPr>
              <a:t>Formal Discussion or not. </a:t>
            </a:r>
            <a:r>
              <a:rPr lang="en-US" b="1" dirty="0">
                <a:solidFill>
                  <a:schemeClr val="tx1"/>
                </a:solidFill>
              </a:rPr>
              <a:t>Think about why/why not. </a:t>
            </a:r>
          </a:p>
          <a:p>
            <a:pPr marL="0" indent="0">
              <a:buNone/>
            </a:pPr>
            <a:endParaRPr lang="en-US" b="1" dirty="0">
              <a:solidFill>
                <a:schemeClr val="tx1"/>
              </a:solidFill>
            </a:endParaRPr>
          </a:p>
          <a:p>
            <a:r>
              <a:rPr lang="en-US" b="1" dirty="0">
                <a:solidFill>
                  <a:schemeClr val="tx1"/>
                </a:solidFill>
              </a:rPr>
              <a:t>Submit your answer using the poll or chat box</a:t>
            </a:r>
          </a:p>
        </p:txBody>
      </p:sp>
      <p:sp>
        <p:nvSpPr>
          <p:cNvPr id="3" name="Title 2">
            <a:extLst>
              <a:ext uri="{FF2B5EF4-FFF2-40B4-BE49-F238E27FC236}">
                <a16:creationId xmlns:a16="http://schemas.microsoft.com/office/drawing/2014/main" id="{60EA20CB-7D90-4184-ABAC-B5ECA6F0E757}"/>
              </a:ext>
            </a:extLst>
          </p:cNvPr>
          <p:cNvSpPr>
            <a:spLocks noGrp="1"/>
          </p:cNvSpPr>
          <p:nvPr>
            <p:ph type="title"/>
          </p:nvPr>
        </p:nvSpPr>
        <p:spPr>
          <a:xfrm>
            <a:off x="1015339" y="494144"/>
            <a:ext cx="10515600" cy="1325564"/>
          </a:xfrm>
        </p:spPr>
        <p:txBody>
          <a:bodyPr>
            <a:normAutofit fontScale="90000"/>
          </a:bodyPr>
          <a:lstStyle/>
          <a:p>
            <a:r>
              <a:rPr lang="en-US" sz="6600" b="1" dirty="0">
                <a:effectLst>
                  <a:outerShdw blurRad="38100" dist="38100" dir="2700000" algn="tl">
                    <a:srgbClr val="000000">
                      <a:alpha val="43137"/>
                    </a:srgbClr>
                  </a:outerShdw>
                </a:effectLst>
              </a:rPr>
              <a:t>Activity: Formal Discussion Or Not? </a:t>
            </a:r>
          </a:p>
        </p:txBody>
      </p:sp>
      <p:sp>
        <p:nvSpPr>
          <p:cNvPr id="4" name="Text Placeholder 3">
            <a:extLst>
              <a:ext uri="{FF2B5EF4-FFF2-40B4-BE49-F238E27FC236}">
                <a16:creationId xmlns:a16="http://schemas.microsoft.com/office/drawing/2014/main" id="{089D7979-FE9F-4C0B-9C53-416FB40C3C36}"/>
              </a:ext>
            </a:extLst>
          </p:cNvPr>
          <p:cNvSpPr>
            <a:spLocks noGrp="1"/>
          </p:cNvSpPr>
          <p:nvPr>
            <p:ph type="body" sz="quarter" idx="13"/>
          </p:nvPr>
        </p:nvSpPr>
        <p:spPr/>
        <p:txBody>
          <a:bodyPr>
            <a:normAutofit fontScale="47500" lnSpcReduction="20000"/>
          </a:bodyPr>
          <a:lstStyle/>
          <a:p>
            <a:endParaRPr lang="en-US"/>
          </a:p>
        </p:txBody>
      </p:sp>
    </p:spTree>
    <p:extLst>
      <p:ext uri="{BB962C8B-B14F-4D97-AF65-F5344CB8AC3E}">
        <p14:creationId xmlns:p14="http://schemas.microsoft.com/office/powerpoint/2010/main" val="202500965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F9F79B-A093-478E-96B5-EE02BC93A85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4C22394-EBC2-4FAF-A555-6C02D589EED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7194F93-1F71-4A70-9DF1-28F1837711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1147" y="5004581"/>
            <a:ext cx="962395" cy="962395"/>
          </a:xfrm>
          <a:prstGeom prst="ellipse">
            <a:avLst/>
          </a:prstGeom>
          <a:solidFill>
            <a:srgbClr val="755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BBC0C84-DC2A-43AE-9576-0A44295E8B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rgbClr val="D6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5D0794C-1A73-4CFC-BA5B-79DA58CC12E0}"/>
              </a:ext>
            </a:extLst>
          </p:cNvPr>
          <p:cNvPicPr>
            <a:picLocks noChangeAspect="1"/>
          </p:cNvPicPr>
          <p:nvPr/>
        </p:nvPicPr>
        <p:blipFill rotWithShape="1">
          <a:blip r:embed="rId4"/>
          <a:srcRect l="21015"/>
          <a:stretch/>
        </p:blipFill>
        <p:spPr>
          <a:xfrm>
            <a:off x="6492114"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5" name="Text Placeholder 4">
            <a:extLst>
              <a:ext uri="{FF2B5EF4-FFF2-40B4-BE49-F238E27FC236}">
                <a16:creationId xmlns:a16="http://schemas.microsoft.com/office/drawing/2014/main" id="{72CFA520-27E1-4DEA-8D01-D7423786EF9B}"/>
              </a:ext>
            </a:extLst>
          </p:cNvPr>
          <p:cNvSpPr>
            <a:spLocks noGrp="1"/>
          </p:cNvSpPr>
          <p:nvPr>
            <p:ph type="body" sz="half" idx="1"/>
          </p:nvPr>
        </p:nvSpPr>
        <p:spPr>
          <a:xfrm>
            <a:off x="260070" y="512368"/>
            <a:ext cx="7162008" cy="4409287"/>
          </a:xfrm>
        </p:spPr>
        <p:txBody>
          <a:bodyPr vert="horz" lIns="91440" tIns="45720" rIns="91440" bIns="45720" rtlCol="0" anchor="ctr">
            <a:normAutofit/>
          </a:bodyPr>
          <a:lstStyle/>
          <a:p>
            <a:pPr marL="0" indent="0">
              <a:buNone/>
            </a:pPr>
            <a:r>
              <a:rPr lang="en-US" sz="2000" kern="1200" dirty="0">
                <a:solidFill>
                  <a:schemeClr val="tx1"/>
                </a:solidFill>
                <a:latin typeface="+mn-lt"/>
                <a:ea typeface="+mn-ea"/>
                <a:cs typeface="+mn-cs"/>
              </a:rPr>
              <a:t>Terry’s office is VERY short-staffed because of the recent large turnover of employees. </a:t>
            </a:r>
          </a:p>
          <a:p>
            <a:pPr marL="0" indent="0">
              <a:buNone/>
            </a:pPr>
            <a:r>
              <a:rPr lang="en-US" sz="2000" kern="1200" dirty="0">
                <a:solidFill>
                  <a:schemeClr val="tx1"/>
                </a:solidFill>
                <a:latin typeface="+mn-lt"/>
                <a:ea typeface="+mn-ea"/>
                <a:cs typeface="+mn-cs"/>
              </a:rPr>
              <a:t>As the Steward for the office, he has expressed concern about the matter and a manager promised that some new employees were to be hired for the entry-level jobs.  </a:t>
            </a:r>
          </a:p>
          <a:p>
            <a:pPr>
              <a:buFont typeface="Arial" panose="020B0604020202020204" pitchFamily="34" charset="0"/>
              <a:buChar char="•"/>
            </a:pPr>
            <a:endParaRPr lang="en-US" sz="2000" kern="1200" dirty="0">
              <a:solidFill>
                <a:schemeClr val="tx1"/>
              </a:solidFill>
              <a:latin typeface="+mn-lt"/>
              <a:ea typeface="+mn-ea"/>
              <a:cs typeface="+mn-cs"/>
            </a:endParaRPr>
          </a:p>
          <a:p>
            <a:pPr marL="0" indent="0">
              <a:buNone/>
            </a:pPr>
            <a:r>
              <a:rPr lang="en-US" sz="2000" kern="1200" dirty="0">
                <a:solidFill>
                  <a:schemeClr val="tx1"/>
                </a:solidFill>
                <a:latin typeface="+mn-lt"/>
                <a:ea typeface="+mn-ea"/>
                <a:cs typeface="+mn-cs"/>
              </a:rPr>
              <a:t>Last week, three new employees showed up.  A couple of days later, Terry overheard the new employees in the supervisor’s office being briefed about parking policy, leave request issues, and frequency of performance ratings.</a:t>
            </a:r>
            <a:br>
              <a:rPr lang="en-US" sz="1800" kern="1200" dirty="0">
                <a:solidFill>
                  <a:schemeClr val="tx1"/>
                </a:solidFill>
                <a:latin typeface="+mn-lt"/>
                <a:ea typeface="+mn-ea"/>
                <a:cs typeface="+mn-cs"/>
              </a:rPr>
            </a:br>
            <a:endParaRPr lang="en-US" sz="1800" kern="1200" dirty="0">
              <a:solidFill>
                <a:schemeClr val="tx1"/>
              </a:solidFill>
              <a:latin typeface="+mn-lt"/>
              <a:ea typeface="+mn-ea"/>
              <a:cs typeface="+mn-cs"/>
            </a:endParaRPr>
          </a:p>
        </p:txBody>
      </p:sp>
      <p:sp>
        <p:nvSpPr>
          <p:cNvPr id="4" name="TextBox 3">
            <a:extLst>
              <a:ext uri="{FF2B5EF4-FFF2-40B4-BE49-F238E27FC236}">
                <a16:creationId xmlns:a16="http://schemas.microsoft.com/office/drawing/2014/main" id="{F9FDDB2B-9B8A-4194-B4DF-2D7360001FC2}"/>
              </a:ext>
            </a:extLst>
          </p:cNvPr>
          <p:cNvSpPr txBox="1"/>
          <p:nvPr/>
        </p:nvSpPr>
        <p:spPr>
          <a:xfrm>
            <a:off x="1526522" y="5137370"/>
            <a:ext cx="7410681" cy="173736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ctr" fontAlgn="auto" hangingPunct="1">
              <a:lnSpc>
                <a:spcPct val="90000"/>
              </a:lnSpc>
              <a:spcBef>
                <a:spcPct val="0"/>
              </a:spcBef>
              <a:spcAft>
                <a:spcPts val="600"/>
              </a:spcAft>
              <a:buClrTx/>
              <a:buSzTx/>
              <a:tabLst/>
              <a:defRPr/>
            </a:pPr>
            <a:r>
              <a:rPr kumimoji="0" lang="en-US" sz="4100" b="1" u="none" strike="noStrike" kern="1200" cap="none" spc="0" normalizeH="0" baseline="0" noProof="0" dirty="0">
                <a:ln>
                  <a:noFill/>
                </a:ln>
                <a:solidFill>
                  <a:schemeClr val="tx1"/>
                </a:solidFill>
                <a:effectLst/>
                <a:uLnTx/>
                <a:uFillTx/>
                <a:sym typeface="Calibri"/>
              </a:rPr>
              <a:t>Is this a formal meeting? </a:t>
            </a:r>
          </a:p>
          <a:p>
            <a:pPr marL="0" marR="0" lvl="0" indent="0" algn="ctr" fontAlgn="auto" hangingPunct="1">
              <a:lnSpc>
                <a:spcPct val="90000"/>
              </a:lnSpc>
              <a:spcBef>
                <a:spcPct val="0"/>
              </a:spcBef>
              <a:spcAft>
                <a:spcPts val="600"/>
              </a:spcAft>
              <a:buClrTx/>
              <a:buSzTx/>
              <a:tabLst/>
              <a:defRPr/>
            </a:pPr>
            <a:r>
              <a:rPr kumimoji="0" lang="en-US" sz="4100" b="1" u="none" strike="noStrike" kern="1200" cap="none" spc="0" normalizeH="0" baseline="0" noProof="0" dirty="0">
                <a:ln>
                  <a:noFill/>
                </a:ln>
                <a:solidFill>
                  <a:schemeClr val="tx1"/>
                </a:solidFill>
                <a:effectLst/>
                <a:uLnTx/>
                <a:uFillTx/>
                <a:sym typeface="Calibri"/>
              </a:rPr>
              <a:t>USE THE CHAT BOX</a:t>
            </a:r>
          </a:p>
        </p:txBody>
      </p:sp>
    </p:spTree>
    <p:custDataLst>
      <p:tags r:id="rId1"/>
    </p:custDataLst>
    <p:extLst>
      <p:ext uri="{BB962C8B-B14F-4D97-AF65-F5344CB8AC3E}">
        <p14:creationId xmlns:p14="http://schemas.microsoft.com/office/powerpoint/2010/main" val="27805078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4"/>
                                        </p:tgtEl>
                                      </p:cBhvr>
                                    </p:animEffect>
                                    <p:animScale>
                                      <p:cBhvr>
                                        <p:cTn id="7" dur="10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4F9F79B-A093-478E-96B5-EE02BC93A85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4C22394-EBC2-4FAF-A555-6C02D589EED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7194F93-1F71-4A70-9DF1-28F1837711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1147" y="5004581"/>
            <a:ext cx="962395" cy="962395"/>
          </a:xfrm>
          <a:prstGeom prst="ellipse">
            <a:avLst/>
          </a:prstGeom>
          <a:solidFill>
            <a:srgbClr val="895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BBC0C84-DC2A-43AE-9576-0A44295E8B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rgbClr val="934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6287094-3A94-4999-8942-4AC7276D5993}"/>
              </a:ext>
            </a:extLst>
          </p:cNvPr>
          <p:cNvPicPr>
            <a:picLocks noChangeAspect="1"/>
          </p:cNvPicPr>
          <p:nvPr/>
        </p:nvPicPr>
        <p:blipFill rotWithShape="1">
          <a:blip r:embed="rId4"/>
          <a:srcRect r="2" b="4410"/>
          <a:stretch/>
        </p:blipFill>
        <p:spPr>
          <a:xfrm>
            <a:off x="6492114"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2" name="Text Placeholder 1">
            <a:extLst>
              <a:ext uri="{FF2B5EF4-FFF2-40B4-BE49-F238E27FC236}">
                <a16:creationId xmlns:a16="http://schemas.microsoft.com/office/drawing/2014/main" id="{569A90C9-50EC-4CA7-BC35-BEC8A8EB88C2}"/>
              </a:ext>
            </a:extLst>
          </p:cNvPr>
          <p:cNvSpPr>
            <a:spLocks noGrp="1"/>
          </p:cNvSpPr>
          <p:nvPr>
            <p:ph type="body" sz="half" idx="1"/>
          </p:nvPr>
        </p:nvSpPr>
        <p:spPr>
          <a:xfrm>
            <a:off x="640080" y="595293"/>
            <a:ext cx="6544491" cy="3689992"/>
          </a:xfrm>
        </p:spPr>
        <p:txBody>
          <a:bodyPr vert="horz" lIns="91440" tIns="45720" rIns="91440" bIns="45720" rtlCol="0" anchor="ctr">
            <a:normAutofit lnSpcReduction="10000"/>
          </a:bodyPr>
          <a:lstStyle/>
          <a:p>
            <a:pPr marL="0" indent="0">
              <a:buNone/>
            </a:pPr>
            <a:r>
              <a:rPr lang="en-US" kern="1200" dirty="0">
                <a:solidFill>
                  <a:schemeClr val="tx1"/>
                </a:solidFill>
                <a:latin typeface="+mn-lt"/>
                <a:ea typeface="+mn-ea"/>
                <a:cs typeface="+mn-cs"/>
              </a:rPr>
              <a:t>One of the employee’s in Terry’s office has filed a grievance, without his assistance, over an annual leave denial. </a:t>
            </a:r>
          </a:p>
          <a:p>
            <a:pPr marL="0">
              <a:buFont typeface="Arial" panose="020B0604020202020204" pitchFamily="34" charset="0"/>
              <a:buChar char="•"/>
            </a:pPr>
            <a:endParaRPr lang="en-US" kern="1200" dirty="0">
              <a:solidFill>
                <a:schemeClr val="tx1"/>
              </a:solidFill>
              <a:latin typeface="+mn-lt"/>
              <a:ea typeface="+mn-ea"/>
              <a:cs typeface="+mn-cs"/>
            </a:endParaRPr>
          </a:p>
          <a:p>
            <a:pPr marL="0" indent="0">
              <a:buNone/>
            </a:pPr>
            <a:r>
              <a:rPr lang="en-US" kern="1200" dirty="0">
                <a:solidFill>
                  <a:schemeClr val="tx1"/>
                </a:solidFill>
                <a:latin typeface="+mn-lt"/>
                <a:ea typeface="+mn-ea"/>
                <a:cs typeface="+mn-cs"/>
              </a:rPr>
              <a:t>One afternoon, on his way back from getting water, Terry passes the supervisor’s office and hears him discussing the leave issue with the employee.</a:t>
            </a:r>
            <a:br>
              <a:rPr lang="en-US" sz="1800" kern="1200" dirty="0">
                <a:solidFill>
                  <a:schemeClr val="tx1"/>
                </a:solidFill>
                <a:latin typeface="+mn-lt"/>
                <a:ea typeface="+mn-ea"/>
                <a:cs typeface="+mn-cs"/>
              </a:rPr>
            </a:br>
            <a:endParaRPr lang="en-US" sz="1800" kern="1200" dirty="0">
              <a:solidFill>
                <a:schemeClr val="tx1"/>
              </a:solidFill>
              <a:latin typeface="+mn-lt"/>
              <a:ea typeface="+mn-ea"/>
              <a:cs typeface="+mn-cs"/>
            </a:endParaRPr>
          </a:p>
        </p:txBody>
      </p:sp>
      <p:sp>
        <p:nvSpPr>
          <p:cNvPr id="8" name="TextBox 7">
            <a:extLst>
              <a:ext uri="{FF2B5EF4-FFF2-40B4-BE49-F238E27FC236}">
                <a16:creationId xmlns:a16="http://schemas.microsoft.com/office/drawing/2014/main" id="{1289D61A-594C-4CB6-8649-BC6BDA8ACBDF}"/>
              </a:ext>
            </a:extLst>
          </p:cNvPr>
          <p:cNvSpPr txBox="1"/>
          <p:nvPr/>
        </p:nvSpPr>
        <p:spPr>
          <a:xfrm>
            <a:off x="640079" y="4526280"/>
            <a:ext cx="7410681" cy="173736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fontAlgn="auto" hangingPunct="1">
              <a:lnSpc>
                <a:spcPct val="90000"/>
              </a:lnSpc>
              <a:spcBef>
                <a:spcPct val="0"/>
              </a:spcBef>
              <a:spcAft>
                <a:spcPts val="600"/>
              </a:spcAft>
              <a:buClrTx/>
              <a:buSzTx/>
              <a:tabLst/>
              <a:defRPr/>
            </a:pPr>
            <a:r>
              <a:rPr kumimoji="0" lang="en-US" sz="4800" b="1" u="none" strike="noStrike" kern="1200" cap="none" spc="0" normalizeH="0" baseline="0" noProof="0">
                <a:ln>
                  <a:noFill/>
                </a:ln>
                <a:solidFill>
                  <a:schemeClr val="tx1"/>
                </a:solidFill>
                <a:effectLst/>
                <a:uLnTx/>
                <a:uFillTx/>
                <a:sym typeface="Calibri"/>
              </a:rPr>
              <a:t>Is this a formal meeting? </a:t>
            </a:r>
          </a:p>
          <a:p>
            <a:pPr marL="0" marR="0" lvl="0" indent="0" fontAlgn="auto" hangingPunct="1">
              <a:lnSpc>
                <a:spcPct val="90000"/>
              </a:lnSpc>
              <a:spcBef>
                <a:spcPct val="0"/>
              </a:spcBef>
              <a:spcAft>
                <a:spcPts val="600"/>
              </a:spcAft>
              <a:buClrTx/>
              <a:buSzTx/>
              <a:tabLst/>
              <a:defRPr/>
            </a:pPr>
            <a:r>
              <a:rPr kumimoji="0" lang="en-US" sz="4800" b="1" u="none" strike="noStrike" kern="1200" cap="none" spc="0" normalizeH="0" baseline="0" noProof="0">
                <a:ln>
                  <a:noFill/>
                </a:ln>
                <a:solidFill>
                  <a:schemeClr val="tx1"/>
                </a:solidFill>
                <a:effectLst/>
                <a:uLnTx/>
                <a:uFillTx/>
                <a:sym typeface="Calibri"/>
              </a:rPr>
              <a:t>USE THE CHAT BOX</a:t>
            </a:r>
          </a:p>
        </p:txBody>
      </p:sp>
    </p:spTree>
    <p:custDataLst>
      <p:tags r:id="rId1"/>
    </p:custDataLst>
    <p:extLst>
      <p:ext uri="{BB962C8B-B14F-4D97-AF65-F5344CB8AC3E}">
        <p14:creationId xmlns:p14="http://schemas.microsoft.com/office/powerpoint/2010/main" val="2014229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Shape 967"/>
          <p:cNvSpPr/>
          <p:nvPr/>
        </p:nvSpPr>
        <p:spPr>
          <a:xfrm>
            <a:off x="265215" y="142534"/>
            <a:ext cx="11254608" cy="150810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algn="ctr">
              <a:defRPr sz="2400" b="1">
                <a:ln w="12699">
                  <a:solidFill>
                    <a:srgbClr val="3A5274"/>
                  </a:solidFill>
                </a:ln>
                <a:solidFill>
                  <a:srgbClr val="FFFF00"/>
                </a:solidFill>
                <a:latin typeface="Berlin Sans FB Demi"/>
                <a:ea typeface="Berlin Sans FB Demi"/>
                <a:cs typeface="Berlin Sans FB Demi"/>
                <a:sym typeface="Berlin Sans FB Demi"/>
              </a:defRPr>
            </a:pPr>
            <a:endParaRPr dirty="0"/>
          </a:p>
          <a:p>
            <a:pPr marL="803275" indent="-803275" algn="ctr">
              <a:defRPr sz="3600">
                <a:effectLst>
                  <a:outerShdw blurRad="38100" dist="38100" dir="2700000" rotWithShape="0">
                    <a:srgbClr val="000000">
                      <a:alpha val="43137"/>
                    </a:srgbClr>
                  </a:outerShdw>
                </a:effectLst>
              </a:defRPr>
            </a:pPr>
            <a:r>
              <a:rPr lang="en-US" sz="4000" dirty="0"/>
              <a:t>The Statute defines Weingarten Rights </a:t>
            </a:r>
          </a:p>
          <a:p>
            <a:pPr marL="803275" indent="-803275" algn="ctr">
              <a:defRPr sz="3600">
                <a:effectLst>
                  <a:outerShdw blurRad="38100" dist="38100" dir="2700000" rotWithShape="0">
                    <a:srgbClr val="000000">
                      <a:alpha val="43137"/>
                    </a:srgbClr>
                  </a:outerShdw>
                </a:effectLst>
              </a:defRPr>
            </a:pPr>
            <a:r>
              <a:rPr lang="en-US" sz="2800" dirty="0"/>
              <a:t>(Unions’ Right to Represent During Investigatory Examinations)</a:t>
            </a:r>
            <a:r>
              <a:rPr sz="2800" dirty="0"/>
              <a:t>:</a:t>
            </a:r>
            <a:endParaRPr sz="2800" dirty="0">
              <a:solidFill>
                <a:schemeClr val="accent1">
                  <a:lumMod val="75000"/>
                </a:schemeClr>
              </a:solidFill>
            </a:endParaRPr>
          </a:p>
        </p:txBody>
      </p:sp>
      <p:sp>
        <p:nvSpPr>
          <p:cNvPr id="968" name="Shape 968"/>
          <p:cNvSpPr/>
          <p:nvPr/>
        </p:nvSpPr>
        <p:spPr>
          <a:xfrm>
            <a:off x="1294014" y="2367648"/>
            <a:ext cx="9022080" cy="304698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346075" indent="-346075">
              <a:defRPr sz="2400">
                <a:solidFill>
                  <a:srgbClr val="FFFF00"/>
                </a:solidFill>
              </a:defRPr>
            </a:pPr>
            <a:r>
              <a:rPr dirty="0">
                <a:solidFill>
                  <a:schemeClr val="accent5">
                    <a:lumMod val="50000"/>
                  </a:schemeClr>
                </a:solidFill>
              </a:rPr>
              <a:t>. </a:t>
            </a:r>
            <a:r>
              <a:rPr u="sng" dirty="0">
                <a:solidFill>
                  <a:schemeClr val="accent5">
                    <a:lumMod val="50000"/>
                  </a:schemeClr>
                </a:solidFill>
                <a:effectLst>
                  <a:outerShdw blurRad="38100" dist="38100" dir="2700000" rotWithShape="0">
                    <a:srgbClr val="000000">
                      <a:alpha val="43137"/>
                    </a:srgbClr>
                  </a:outerShdw>
                </a:effectLst>
              </a:rPr>
              <a:t>Any examination of an employee</a:t>
            </a:r>
            <a:r>
              <a:rPr dirty="0">
                <a:solidFill>
                  <a:schemeClr val="accent5">
                    <a:lumMod val="50000"/>
                  </a:schemeClr>
                </a:solidFill>
                <a:effectLst>
                  <a:outerShdw blurRad="38100" dist="38100" dir="2700000" rotWithShape="0">
                    <a:srgbClr val="000000">
                      <a:alpha val="43137"/>
                    </a:srgbClr>
                  </a:outerShdw>
                </a:effectLst>
              </a:rPr>
              <a:t> in the unit by a representative of the </a:t>
            </a:r>
            <a:r>
              <a:rPr lang="en-US" dirty="0">
                <a:solidFill>
                  <a:schemeClr val="accent5">
                    <a:lumMod val="50000"/>
                  </a:schemeClr>
                </a:solidFill>
                <a:effectLst>
                  <a:outerShdw blurRad="38100" dist="38100" dir="2700000" rotWithShape="0">
                    <a:srgbClr val="000000">
                      <a:alpha val="43137"/>
                    </a:srgbClr>
                  </a:outerShdw>
                </a:effectLst>
              </a:rPr>
              <a:t>Agency</a:t>
            </a:r>
            <a:r>
              <a:rPr dirty="0">
                <a:solidFill>
                  <a:schemeClr val="accent5">
                    <a:lumMod val="50000"/>
                  </a:schemeClr>
                </a:solidFill>
                <a:effectLst>
                  <a:outerShdw blurRad="38100" dist="38100" dir="2700000" rotWithShape="0">
                    <a:srgbClr val="000000">
                      <a:alpha val="43137"/>
                    </a:srgbClr>
                  </a:outerShdw>
                </a:effectLst>
              </a:rPr>
              <a:t> in connection with  an </a:t>
            </a:r>
            <a:r>
              <a:rPr u="sng" dirty="0">
                <a:solidFill>
                  <a:schemeClr val="accent5">
                    <a:lumMod val="50000"/>
                  </a:schemeClr>
                </a:solidFill>
                <a:effectLst>
                  <a:outerShdw blurRad="38100" dist="38100" dir="2700000" rotWithShape="0">
                    <a:srgbClr val="000000">
                      <a:alpha val="43137"/>
                    </a:srgbClr>
                  </a:outerShdw>
                </a:effectLst>
              </a:rPr>
              <a:t>investigation</a:t>
            </a:r>
            <a:r>
              <a:rPr dirty="0">
                <a:solidFill>
                  <a:schemeClr val="accent5">
                    <a:lumMod val="50000"/>
                  </a:schemeClr>
                </a:solidFill>
                <a:effectLst>
                  <a:outerShdw blurRad="38100" dist="38100" dir="2700000" rotWithShape="0">
                    <a:srgbClr val="000000">
                      <a:alpha val="43137"/>
                    </a:srgbClr>
                  </a:outerShdw>
                </a:effectLst>
              </a:rPr>
              <a:t> if – </a:t>
            </a:r>
            <a:endParaRPr lang="en-US" dirty="0">
              <a:solidFill>
                <a:schemeClr val="accent5">
                  <a:lumMod val="50000"/>
                </a:schemeClr>
              </a:solidFill>
              <a:effectLst>
                <a:outerShdw blurRad="38100" dist="38100" dir="2700000" rotWithShape="0">
                  <a:srgbClr val="000000">
                    <a:alpha val="43137"/>
                  </a:srgbClr>
                </a:outerShdw>
              </a:effectLst>
            </a:endParaRPr>
          </a:p>
          <a:p>
            <a:pPr marL="346075" indent="-346075">
              <a:defRPr sz="2400">
                <a:solidFill>
                  <a:srgbClr val="FFFF00"/>
                </a:solidFill>
              </a:defRPr>
            </a:pPr>
            <a:endParaRPr dirty="0">
              <a:solidFill>
                <a:schemeClr val="accent5">
                  <a:lumMod val="50000"/>
                </a:schemeClr>
              </a:solidFill>
              <a:effectLst>
                <a:outerShdw blurRad="38100" dist="38100" dir="2700000" rotWithShape="0">
                  <a:srgbClr val="000000">
                    <a:alpha val="43137"/>
                  </a:srgbClr>
                </a:outerShdw>
              </a:effectLst>
            </a:endParaRPr>
          </a:p>
          <a:p>
            <a:pPr marL="800100" lvl="1" indent="-342900">
              <a:buSzPct val="100000"/>
              <a:buFont typeface="Arial"/>
              <a:buChar char="•"/>
              <a:defRPr sz="2400">
                <a:solidFill>
                  <a:srgbClr val="FFFF00"/>
                </a:solidFill>
                <a:effectLst>
                  <a:outerShdw blurRad="38100" dist="38100" dir="2700000" rotWithShape="0">
                    <a:srgbClr val="000000">
                      <a:alpha val="43137"/>
                    </a:srgbClr>
                  </a:outerShdw>
                </a:effectLst>
              </a:defRPr>
            </a:pPr>
            <a:r>
              <a:rPr dirty="0">
                <a:solidFill>
                  <a:schemeClr val="accent5">
                    <a:lumMod val="50000"/>
                  </a:schemeClr>
                </a:solidFill>
              </a:rPr>
              <a:t>the employee reasonably believes that the examination may result in disciplinary action against the employee; and</a:t>
            </a:r>
            <a:endParaRPr lang="en-US" dirty="0">
              <a:solidFill>
                <a:schemeClr val="accent5">
                  <a:lumMod val="50000"/>
                </a:schemeClr>
              </a:solidFill>
            </a:endParaRPr>
          </a:p>
          <a:p>
            <a:pPr marL="457200" lvl="1" indent="0">
              <a:buSzPct val="100000"/>
              <a:defRPr sz="2400">
                <a:solidFill>
                  <a:srgbClr val="FFFF00"/>
                </a:solidFill>
                <a:effectLst>
                  <a:outerShdw blurRad="38100" dist="38100" dir="2700000" rotWithShape="0">
                    <a:srgbClr val="000000">
                      <a:alpha val="43137"/>
                    </a:srgbClr>
                  </a:outerShdw>
                </a:effectLst>
              </a:defRPr>
            </a:pPr>
            <a:endParaRPr dirty="0">
              <a:solidFill>
                <a:schemeClr val="accent5">
                  <a:lumMod val="50000"/>
                </a:schemeClr>
              </a:solidFill>
            </a:endParaRPr>
          </a:p>
          <a:p>
            <a:pPr marL="800100" lvl="1" indent="-342900">
              <a:buSzPct val="100000"/>
              <a:buFont typeface="Arial"/>
              <a:buChar char="•"/>
              <a:defRPr sz="2400">
                <a:solidFill>
                  <a:srgbClr val="FFFF00"/>
                </a:solidFill>
                <a:effectLst>
                  <a:outerShdw blurRad="38100" dist="38100" dir="2700000" rotWithShape="0">
                    <a:srgbClr val="000000">
                      <a:alpha val="43137"/>
                    </a:srgbClr>
                  </a:outerShdw>
                </a:effectLst>
              </a:defRPr>
            </a:pPr>
            <a:r>
              <a:rPr dirty="0">
                <a:solidFill>
                  <a:schemeClr val="accent5">
                    <a:lumMod val="50000"/>
                  </a:schemeClr>
                </a:solidFill>
              </a:rPr>
              <a:t>the employee requests its representation </a:t>
            </a:r>
          </a:p>
          <a:p>
            <a:pPr marL="346075" indent="-346075">
              <a:defRPr sz="2400" i="1"/>
            </a:pPr>
            <a:r>
              <a:rPr dirty="0">
                <a:solidFill>
                  <a:schemeClr val="accent5">
                    <a:lumMod val="50000"/>
                  </a:schemeClr>
                </a:solidFill>
              </a:rPr>
              <a:t>	</a:t>
            </a:r>
            <a:endParaRPr lang="en-US" dirty="0">
              <a:solidFill>
                <a:schemeClr val="accent5">
                  <a:lumMod val="50000"/>
                </a:schemeClr>
              </a:solidFill>
            </a:endParaRPr>
          </a:p>
        </p:txBody>
      </p:sp>
      <p:sp>
        <p:nvSpPr>
          <p:cNvPr id="5" name="TextBox 4">
            <a:extLst>
              <a:ext uri="{FF2B5EF4-FFF2-40B4-BE49-F238E27FC236}">
                <a16:creationId xmlns:a16="http://schemas.microsoft.com/office/drawing/2014/main" id="{792FFA3D-51E2-4F19-908A-E9644467431B}"/>
              </a:ext>
            </a:extLst>
          </p:cNvPr>
          <p:cNvSpPr txBox="1"/>
          <p:nvPr/>
        </p:nvSpPr>
        <p:spPr>
          <a:xfrm>
            <a:off x="7362701" y="5438195"/>
            <a:ext cx="4417621"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800" b="1" dirty="0">
                <a:solidFill>
                  <a:srgbClr val="5B9BD5">
                    <a:lumMod val="75000"/>
                  </a:srgbClr>
                </a:solidFill>
                <a:effectLst>
                  <a:outerShdw blurRad="38100" dist="38100" dir="2700000" algn="tl">
                    <a:srgbClr val="000000">
                      <a:alpha val="43137"/>
                    </a:srgbClr>
                  </a:outerShdw>
                </a:effectLst>
              </a:rPr>
              <a:t>Citation:  	§7114(a)(2)(b)</a:t>
            </a:r>
            <a:endParaRPr kumimoji="0" lang="en-US" sz="2800" b="1" i="0" u="none" strike="noStrike" cap="none" spc="0" normalizeH="0" baseline="0" dirty="0">
              <a:ln>
                <a:noFill/>
              </a:ln>
              <a:solidFill>
                <a:srgbClr val="000000"/>
              </a:solidFill>
              <a:effectLst>
                <a:outerShdw blurRad="38100" dist="38100" dir="2700000" algn="tl">
                  <a:srgbClr val="000000">
                    <a:alpha val="43137"/>
                  </a:srgbClr>
                </a:outerShdw>
              </a:effectLst>
              <a:uFillTx/>
              <a:sym typeface="Calibri"/>
            </a:endParaRPr>
          </a:p>
        </p:txBody>
      </p:sp>
    </p:spTree>
    <p:extLst>
      <p:ext uri="{BB962C8B-B14F-4D97-AF65-F5344CB8AC3E}">
        <p14:creationId xmlns:p14="http://schemas.microsoft.com/office/powerpoint/2010/main" val="517351204"/>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Shape 1078"/>
          <p:cNvSpPr>
            <a:spLocks noGrp="1"/>
          </p:cNvSpPr>
          <p:nvPr>
            <p:ph type="title"/>
          </p:nvPr>
        </p:nvSpPr>
        <p:spPr>
          <a:xfrm>
            <a:off x="720437" y="435908"/>
            <a:ext cx="11577452" cy="1325564"/>
          </a:xfrm>
          <a:prstGeom prst="rect">
            <a:avLst/>
          </a:prstGeom>
        </p:spPr>
        <p:txBody>
          <a:bodyPr>
            <a:normAutofit fontScale="90000"/>
          </a:bodyPr>
          <a:lstStyle>
            <a:lvl1pPr algn="ctr">
              <a:lnSpc>
                <a:spcPct val="150000"/>
              </a:lnSpc>
              <a:defRPr sz="3600">
                <a:effectLst>
                  <a:outerShdw blurRad="38100" dist="38100" dir="2700000" rotWithShape="0">
                    <a:srgbClr val="000000">
                      <a:alpha val="43137"/>
                    </a:srgbClr>
                  </a:outerShdw>
                </a:effectLst>
              </a:defRPr>
            </a:lvl1pPr>
          </a:lstStyle>
          <a:p>
            <a:pPr algn="l">
              <a:lnSpc>
                <a:spcPct val="100000"/>
              </a:lnSpc>
            </a:pPr>
            <a:r>
              <a:rPr lang="en-US" sz="4400" dirty="0">
                <a:solidFill>
                  <a:schemeClr val="tx1"/>
                </a:solidFill>
              </a:rPr>
              <a:t>The Authority (FLRA) defines (Weingarten) Investigatory Examinations:</a:t>
            </a:r>
            <a:endParaRPr sz="4400" dirty="0">
              <a:solidFill>
                <a:schemeClr val="tx1"/>
              </a:solidFill>
            </a:endParaRPr>
          </a:p>
        </p:txBody>
      </p:sp>
      <p:sp>
        <p:nvSpPr>
          <p:cNvPr id="3" name="Text Placeholder 2">
            <a:extLst>
              <a:ext uri="{FF2B5EF4-FFF2-40B4-BE49-F238E27FC236}">
                <a16:creationId xmlns:a16="http://schemas.microsoft.com/office/drawing/2014/main" id="{2B3495D8-E65B-4A13-B952-076EB6292A99}"/>
              </a:ext>
            </a:extLst>
          </p:cNvPr>
          <p:cNvSpPr>
            <a:spLocks noGrp="1"/>
          </p:cNvSpPr>
          <p:nvPr>
            <p:ph type="body" sz="quarter" idx="13"/>
          </p:nvPr>
        </p:nvSpPr>
        <p:spPr/>
        <p:txBody>
          <a:bodyPr>
            <a:normAutofit fontScale="47500" lnSpcReduction="20000"/>
          </a:bodyPr>
          <a:lstStyle/>
          <a:p>
            <a:endParaRPr lang="en-US"/>
          </a:p>
        </p:txBody>
      </p:sp>
      <p:sp>
        <p:nvSpPr>
          <p:cNvPr id="1080" name="Shape 108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lvl1pPr>
              <a:defRPr>
                <a:solidFill>
                  <a:srgbClr val="002060"/>
                </a:solidFill>
              </a:defRPr>
            </a:lvl1pPr>
          </a:lstStyle>
          <a:p>
            <a:fld id="{86CB4B4D-7CA3-9044-876B-883B54F8677D}" type="slidenum">
              <a:t>38</a:t>
            </a:fld>
            <a:endParaRPr/>
          </a:p>
        </p:txBody>
      </p:sp>
      <p:sp>
        <p:nvSpPr>
          <p:cNvPr id="1079" name="Shape 1079"/>
          <p:cNvSpPr/>
          <p:nvPr/>
        </p:nvSpPr>
        <p:spPr>
          <a:xfrm>
            <a:off x="720437" y="1904733"/>
            <a:ext cx="10972800" cy="412420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1">
              <a:defRPr sz="2800">
                <a:solidFill>
                  <a:srgbClr val="FFFF00"/>
                </a:solidFill>
              </a:defRPr>
            </a:pPr>
            <a:r>
              <a:rPr dirty="0">
                <a:solidFill>
                  <a:schemeClr val="accent5">
                    <a:lumMod val="50000"/>
                  </a:schemeClr>
                </a:solidFill>
              </a:rPr>
              <a:t>The following factors determine if a meeting is an investigatory </a:t>
            </a:r>
            <a:r>
              <a:rPr lang="en-US" dirty="0">
                <a:solidFill>
                  <a:schemeClr val="accent5">
                    <a:lumMod val="50000"/>
                  </a:schemeClr>
                </a:solidFill>
              </a:rPr>
              <a:t>	</a:t>
            </a:r>
            <a:r>
              <a:rPr dirty="0">
                <a:solidFill>
                  <a:schemeClr val="accent5">
                    <a:lumMod val="50000"/>
                  </a:schemeClr>
                </a:solidFill>
              </a:rPr>
              <a:t>examination:</a:t>
            </a:r>
          </a:p>
          <a:p>
            <a:pPr lvl="1">
              <a:defRPr sz="1000">
                <a:solidFill>
                  <a:srgbClr val="FFFF00"/>
                </a:solidFill>
              </a:defRPr>
            </a:pPr>
            <a:endParaRPr dirty="0">
              <a:solidFill>
                <a:schemeClr val="accent5">
                  <a:lumMod val="50000"/>
                </a:schemeClr>
              </a:solidFill>
            </a:endParaRPr>
          </a:p>
          <a:p>
            <a:pPr marL="914400" lvl="1" indent="-457200">
              <a:buSzPct val="100000"/>
              <a:buFont typeface="Arial" panose="020B0604020202020204" pitchFamily="34" charset="0"/>
              <a:buChar char="•"/>
              <a:defRPr sz="2800"/>
            </a:pPr>
            <a:r>
              <a:rPr dirty="0">
                <a:solidFill>
                  <a:schemeClr val="tx1"/>
                </a:solidFill>
              </a:rPr>
              <a:t>Designed to </a:t>
            </a:r>
            <a:r>
              <a:rPr u="sng" dirty="0">
                <a:solidFill>
                  <a:schemeClr val="tx1"/>
                </a:solidFill>
              </a:rPr>
              <a:t>ask questions and solicit information </a:t>
            </a:r>
            <a:r>
              <a:rPr dirty="0">
                <a:solidFill>
                  <a:schemeClr val="tx1"/>
                </a:solidFill>
              </a:rPr>
              <a:t>from the employee</a:t>
            </a:r>
            <a:endParaRPr lang="en-US" dirty="0">
              <a:solidFill>
                <a:schemeClr val="tx1"/>
              </a:solidFill>
            </a:endParaRPr>
          </a:p>
          <a:p>
            <a:pPr marL="914400" lvl="1" indent="-457200">
              <a:buSzPct val="100000"/>
              <a:buFont typeface="Arial" panose="020B0604020202020204" pitchFamily="34" charset="0"/>
              <a:buChar char="•"/>
              <a:defRPr sz="2800"/>
            </a:pPr>
            <a:endParaRPr dirty="0">
              <a:solidFill>
                <a:schemeClr val="accent5">
                  <a:lumMod val="50000"/>
                </a:schemeClr>
              </a:solidFill>
            </a:endParaRPr>
          </a:p>
          <a:p>
            <a:pPr marL="914400" lvl="1" indent="-457200">
              <a:buSzPct val="100000"/>
              <a:buFont typeface="Arial" panose="020B0604020202020204" pitchFamily="34" charset="0"/>
              <a:buChar char="•"/>
              <a:defRPr sz="2800"/>
            </a:pPr>
            <a:r>
              <a:rPr dirty="0">
                <a:solidFill>
                  <a:schemeClr val="accent5">
                    <a:lumMod val="50000"/>
                  </a:schemeClr>
                </a:solidFill>
              </a:rPr>
              <a:t>Conducted in a </a:t>
            </a:r>
            <a:r>
              <a:rPr u="sng" dirty="0">
                <a:solidFill>
                  <a:schemeClr val="accent5">
                    <a:lumMod val="50000"/>
                  </a:schemeClr>
                </a:solidFill>
              </a:rPr>
              <a:t>confrontational</a:t>
            </a:r>
            <a:r>
              <a:rPr dirty="0">
                <a:solidFill>
                  <a:schemeClr val="accent5">
                    <a:lumMod val="50000"/>
                  </a:schemeClr>
                </a:solidFill>
              </a:rPr>
              <a:t> manner</a:t>
            </a:r>
            <a:endParaRPr lang="en-US" dirty="0">
              <a:solidFill>
                <a:schemeClr val="accent5">
                  <a:lumMod val="50000"/>
                </a:schemeClr>
              </a:solidFill>
            </a:endParaRPr>
          </a:p>
          <a:p>
            <a:pPr marL="914400" lvl="1" indent="-457200">
              <a:buSzPct val="100000"/>
              <a:buFont typeface="Arial" panose="020B0604020202020204" pitchFamily="34" charset="0"/>
              <a:buChar char="•"/>
              <a:defRPr sz="2800"/>
            </a:pPr>
            <a:endParaRPr dirty="0">
              <a:solidFill>
                <a:schemeClr val="accent5">
                  <a:lumMod val="50000"/>
                </a:schemeClr>
              </a:solidFill>
            </a:endParaRPr>
          </a:p>
          <a:p>
            <a:pPr marL="914400" lvl="1" indent="-457200">
              <a:buSzPct val="100000"/>
              <a:buFont typeface="Arial" panose="020B0604020202020204" pitchFamily="34" charset="0"/>
              <a:buChar char="•"/>
              <a:defRPr sz="2800"/>
            </a:pPr>
            <a:r>
              <a:rPr dirty="0">
                <a:solidFill>
                  <a:schemeClr val="tx1"/>
                </a:solidFill>
              </a:rPr>
              <a:t>Designed to </a:t>
            </a:r>
            <a:r>
              <a:rPr u="sng" dirty="0">
                <a:solidFill>
                  <a:schemeClr val="tx1"/>
                </a:solidFill>
              </a:rPr>
              <a:t>secure an admission </a:t>
            </a:r>
            <a:r>
              <a:rPr dirty="0">
                <a:solidFill>
                  <a:schemeClr val="tx1"/>
                </a:solidFill>
              </a:rPr>
              <a:t>from the employee of wrongdoing</a:t>
            </a:r>
            <a:endParaRPr lang="en-US" dirty="0">
              <a:solidFill>
                <a:schemeClr val="tx1"/>
              </a:solidFill>
            </a:endParaRPr>
          </a:p>
          <a:p>
            <a:pPr marL="914400" lvl="1" indent="-457200">
              <a:buSzPct val="100000"/>
              <a:buFont typeface="Arial" panose="020B0604020202020204" pitchFamily="34" charset="0"/>
              <a:buChar char="•"/>
              <a:defRPr sz="2800"/>
            </a:pPr>
            <a:endParaRPr dirty="0">
              <a:solidFill>
                <a:schemeClr val="accent5">
                  <a:lumMod val="50000"/>
                </a:schemeClr>
              </a:solidFill>
            </a:endParaRPr>
          </a:p>
          <a:p>
            <a:pPr marL="914400" lvl="1" indent="-457200">
              <a:buSzPct val="100000"/>
              <a:buFont typeface="Arial" panose="020B0604020202020204" pitchFamily="34" charset="0"/>
              <a:buChar char="•"/>
              <a:defRPr sz="2800"/>
            </a:pPr>
            <a:r>
              <a:rPr dirty="0">
                <a:solidFill>
                  <a:schemeClr val="accent5">
                    <a:lumMod val="50000"/>
                  </a:schemeClr>
                </a:solidFill>
              </a:rPr>
              <a:t>Requires the employee to </a:t>
            </a:r>
            <a:r>
              <a:rPr u="sng" dirty="0">
                <a:solidFill>
                  <a:schemeClr val="accent5">
                    <a:lumMod val="50000"/>
                  </a:schemeClr>
                </a:solidFill>
              </a:rPr>
              <a:t>explain his/her conduct</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Shape 1086"/>
          <p:cNvSpPr>
            <a:spLocks noGrp="1"/>
          </p:cNvSpPr>
          <p:nvPr>
            <p:ph type="title"/>
          </p:nvPr>
        </p:nvSpPr>
        <p:spPr>
          <a:xfrm>
            <a:off x="637308" y="200933"/>
            <a:ext cx="10515600" cy="1325564"/>
          </a:xfrm>
          <a:prstGeom prst="rect">
            <a:avLst/>
          </a:prstGeom>
        </p:spPr>
        <p:txBody>
          <a:bodyPr>
            <a:normAutofit/>
          </a:bodyPr>
          <a:lstStyle/>
          <a:p>
            <a:pPr defTabSz="594359">
              <a:defRPr sz="2340">
                <a:effectLst>
                  <a:outerShdw blurRad="24765" dist="24765" dir="2700000" rotWithShape="0">
                    <a:srgbClr val="000000">
                      <a:alpha val="43137"/>
                    </a:srgbClr>
                  </a:outerShdw>
                </a:effectLst>
              </a:defRPr>
            </a:pPr>
            <a:r>
              <a:rPr sz="4000" dirty="0"/>
              <a:t>Investigatory Examination</a:t>
            </a:r>
            <a:r>
              <a:rPr lang="en-US" sz="4000" dirty="0"/>
              <a:t> </a:t>
            </a:r>
            <a:r>
              <a:rPr sz="4000" dirty="0"/>
              <a:t>(</a:t>
            </a:r>
            <a:r>
              <a:rPr sz="4000" i="1" dirty="0"/>
              <a:t>Weingarten</a:t>
            </a:r>
            <a:r>
              <a:rPr sz="4000" dirty="0"/>
              <a:t>) Rules</a:t>
            </a:r>
          </a:p>
        </p:txBody>
      </p:sp>
      <p:sp>
        <p:nvSpPr>
          <p:cNvPr id="1087" name="Shape 1087"/>
          <p:cNvSpPr/>
          <p:nvPr/>
        </p:nvSpPr>
        <p:spPr>
          <a:xfrm>
            <a:off x="1330728" y="1305824"/>
            <a:ext cx="9128760" cy="504753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2800" b="1" u="sng">
                <a:solidFill>
                  <a:srgbClr val="FFFF00"/>
                </a:solidFill>
                <a:effectLst>
                  <a:outerShdw blurRad="38100" dist="38100" dir="2700000" rotWithShape="0">
                    <a:srgbClr val="000000">
                      <a:alpha val="43137"/>
                    </a:srgbClr>
                  </a:outerShdw>
                </a:effectLst>
              </a:defRPr>
            </a:pPr>
            <a:r>
              <a:rPr dirty="0">
                <a:solidFill>
                  <a:schemeClr val="accent5">
                    <a:lumMod val="50000"/>
                  </a:schemeClr>
                </a:solidFill>
              </a:rPr>
              <a:t>Rule 1</a:t>
            </a:r>
            <a:r>
              <a:rPr u="none" dirty="0">
                <a:solidFill>
                  <a:schemeClr val="accent5">
                    <a:lumMod val="50000"/>
                  </a:schemeClr>
                </a:solidFill>
              </a:rPr>
              <a:t>: </a:t>
            </a:r>
          </a:p>
          <a:p>
            <a:pPr marL="800100" lvl="1" indent="-34290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chemeClr val="accent5">
                    <a:lumMod val="50000"/>
                  </a:schemeClr>
                </a:solidFill>
              </a:rPr>
              <a:t>Investigatory examination</a:t>
            </a:r>
          </a:p>
          <a:p>
            <a:pPr>
              <a:defRPr sz="1400" b="1">
                <a:solidFill>
                  <a:srgbClr val="FFFF00"/>
                </a:solidFill>
                <a:effectLst>
                  <a:outerShdw blurRad="38100" dist="38100" dir="2700000" rotWithShape="0">
                    <a:srgbClr val="000000">
                      <a:alpha val="43137"/>
                    </a:srgbClr>
                  </a:outerShdw>
                </a:effectLst>
              </a:defRPr>
            </a:pPr>
            <a:endParaRPr dirty="0">
              <a:solidFill>
                <a:schemeClr val="accent5">
                  <a:lumMod val="50000"/>
                </a:schemeClr>
              </a:solidFill>
            </a:endParaRPr>
          </a:p>
          <a:p>
            <a:pPr>
              <a:defRPr sz="2800" b="1" u="sng">
                <a:solidFill>
                  <a:srgbClr val="FFFF00"/>
                </a:solidFill>
                <a:effectLst>
                  <a:outerShdw blurRad="38100" dist="38100" dir="2700000" rotWithShape="0">
                    <a:srgbClr val="000000">
                      <a:alpha val="43137"/>
                    </a:srgbClr>
                  </a:outerShdw>
                </a:effectLst>
              </a:defRPr>
            </a:pPr>
            <a:r>
              <a:rPr dirty="0">
                <a:solidFill>
                  <a:schemeClr val="accent5">
                    <a:lumMod val="50000"/>
                  </a:schemeClr>
                </a:solidFill>
              </a:rPr>
              <a:t>Rule 2</a:t>
            </a:r>
            <a:r>
              <a:rPr u="none" dirty="0">
                <a:solidFill>
                  <a:schemeClr val="accent5">
                    <a:lumMod val="50000"/>
                  </a:schemeClr>
                </a:solidFill>
              </a:rPr>
              <a:t>:  </a:t>
            </a:r>
          </a:p>
          <a:p>
            <a:pPr marL="800100" lvl="1" indent="-34290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chemeClr val="accent5">
                    <a:lumMod val="50000"/>
                  </a:schemeClr>
                </a:solidFill>
              </a:rPr>
              <a:t>Grant and delay </a:t>
            </a:r>
          </a:p>
          <a:p>
            <a:pPr marL="800100" lvl="1" indent="-34290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chemeClr val="accent5">
                    <a:lumMod val="50000"/>
                  </a:schemeClr>
                </a:solidFill>
              </a:rPr>
              <a:t>Deny and end</a:t>
            </a:r>
          </a:p>
          <a:p>
            <a:pPr marL="800100" lvl="1" indent="-34290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chemeClr val="accent5">
                    <a:lumMod val="50000"/>
                  </a:schemeClr>
                </a:solidFill>
              </a:rPr>
              <a:t>Give a choice</a:t>
            </a:r>
          </a:p>
          <a:p>
            <a:pPr marL="1257300" lvl="2" indent="-34290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chemeClr val="accent5">
                    <a:lumMod val="50000"/>
                  </a:schemeClr>
                </a:solidFill>
              </a:rPr>
              <a:t>Continue without representation or end the interview</a:t>
            </a:r>
            <a:endParaRPr lang="en-US" dirty="0">
              <a:solidFill>
                <a:schemeClr val="accent5">
                  <a:lumMod val="50000"/>
                </a:schemeClr>
              </a:solidFill>
            </a:endParaRPr>
          </a:p>
          <a:p>
            <a:pPr>
              <a:defRPr sz="2800" b="1" u="sng">
                <a:solidFill>
                  <a:srgbClr val="FFFF00"/>
                </a:solidFill>
              </a:defRPr>
            </a:pPr>
            <a:r>
              <a:rPr lang="en-US" dirty="0">
                <a:solidFill>
                  <a:schemeClr val="accent5">
                    <a:lumMod val="50000"/>
                  </a:schemeClr>
                </a:solidFill>
              </a:rPr>
              <a:t>Rule 3:  </a:t>
            </a:r>
            <a:r>
              <a:rPr lang="en-US" dirty="0">
                <a:solidFill>
                  <a:schemeClr val="accent5">
                    <a:lumMod val="50000"/>
                  </a:schemeClr>
                </a:solidFill>
                <a:effectLst>
                  <a:outerShdw blurRad="38100" dist="38100" dir="2700000" rotWithShape="0">
                    <a:srgbClr val="000000">
                      <a:alpha val="43137"/>
                    </a:srgbClr>
                  </a:outerShdw>
                </a:effectLst>
              </a:rPr>
              <a:t>Refusal to honor the request =</a:t>
            </a:r>
          </a:p>
          <a:p>
            <a:pPr marL="1371600" indent="-1371600">
              <a:defRPr sz="2800">
                <a:solidFill>
                  <a:srgbClr val="FFFF00"/>
                </a:solidFill>
                <a:effectLst>
                  <a:outerShdw blurRad="38100" dist="38100" dir="2700000" rotWithShape="0">
                    <a:srgbClr val="000000">
                      <a:alpha val="43137"/>
                    </a:srgbClr>
                  </a:outerShdw>
                </a:effectLst>
              </a:defRPr>
            </a:pPr>
            <a:r>
              <a:rPr lang="en-US" dirty="0">
                <a:solidFill>
                  <a:schemeClr val="accent5">
                    <a:lumMod val="50000"/>
                  </a:schemeClr>
                </a:solidFill>
              </a:rPr>
              <a:t>	Unfair Labor Practice (ULP)</a:t>
            </a:r>
          </a:p>
          <a:p>
            <a:pPr marL="1257300" lvl="2" indent="-342900">
              <a:buSzPct val="100000"/>
              <a:buFont typeface="Arial"/>
              <a:buChar char="•"/>
              <a:defRPr sz="2800">
                <a:solidFill>
                  <a:srgbClr val="FFFF00"/>
                </a:solidFill>
                <a:effectLst>
                  <a:outerShdw blurRad="38100" dist="38100" dir="2700000" rotWithShape="0">
                    <a:srgbClr val="000000">
                      <a:alpha val="43137"/>
                    </a:srgbClr>
                  </a:outerShdw>
                </a:effectLst>
              </a:defRPr>
            </a:pPr>
            <a:endParaRPr dirty="0">
              <a:solidFill>
                <a:schemeClr val="accent5">
                  <a:lumMod val="50000"/>
                </a:schemeClr>
              </a:solidFill>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DC3FE5-348A-481E-9CEB-7C12B09D3C8A}"/>
              </a:ext>
            </a:extLst>
          </p:cNvPr>
          <p:cNvPicPr>
            <a:picLocks noChangeAspect="1"/>
          </p:cNvPicPr>
          <p:nvPr/>
        </p:nvPicPr>
        <p:blipFill rotWithShape="1">
          <a:blip r:embed="rId3"/>
          <a:srcRect l="18690" r="39940"/>
          <a:stretch/>
        </p:blipFill>
        <p:spPr>
          <a:xfrm>
            <a:off x="6090612" y="10"/>
            <a:ext cx="6101387" cy="6857990"/>
          </a:xfrm>
          <a:prstGeom prst="rect">
            <a:avLst/>
          </a:prstGeom>
          <a:effectLst/>
        </p:spPr>
      </p:pic>
      <p:sp>
        <p:nvSpPr>
          <p:cNvPr id="658" name="Shape 658"/>
          <p:cNvSpPr>
            <a:spLocks noGrp="1"/>
          </p:cNvSpPr>
          <p:nvPr>
            <p:ph type="title"/>
          </p:nvPr>
        </p:nvSpPr>
        <p:spPr>
          <a:xfrm>
            <a:off x="310439" y="0"/>
            <a:ext cx="6529749" cy="1676603"/>
          </a:xfrm>
          <a:prstGeom prst="rect">
            <a:avLst/>
          </a:prstGeom>
        </p:spPr>
        <p:txBody>
          <a:bodyPr vert="horz" lIns="91440" tIns="45720" rIns="91440" bIns="45720" rtlCol="0" anchor="ctr">
            <a:noAutofit/>
          </a:bodyPr>
          <a:lstStyle/>
          <a:p>
            <a:pPr algn="ctr">
              <a:spcBef>
                <a:spcPct val="0"/>
              </a:spcBef>
            </a:pPr>
            <a:r>
              <a:rPr lang="en-US" sz="7200" u="sng" kern="1200" dirty="0">
                <a:solidFill>
                  <a:schemeClr val="tx1"/>
                </a:solidFill>
                <a:highlight>
                  <a:srgbClr val="FFFF00"/>
                </a:highlight>
              </a:rPr>
              <a:t>Class   Norms</a:t>
            </a:r>
          </a:p>
        </p:txBody>
      </p:sp>
      <p:sp>
        <p:nvSpPr>
          <p:cNvPr id="4" name="TextBox 3">
            <a:extLst>
              <a:ext uri="{FF2B5EF4-FFF2-40B4-BE49-F238E27FC236}">
                <a16:creationId xmlns:a16="http://schemas.microsoft.com/office/drawing/2014/main" id="{302F149F-90F6-4349-864F-2AEDC36C8D34}"/>
              </a:ext>
            </a:extLst>
          </p:cNvPr>
          <p:cNvSpPr txBox="1"/>
          <p:nvPr/>
        </p:nvSpPr>
        <p:spPr>
          <a:xfrm>
            <a:off x="738801" y="1676603"/>
            <a:ext cx="5127029" cy="3785419"/>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Autofit/>
          </a:bodyPr>
          <a:lstStyle/>
          <a:p>
            <a:pPr marL="342900" indent="-228600" hangingPunct="1">
              <a:lnSpc>
                <a:spcPct val="90000"/>
              </a:lnSpc>
              <a:spcAft>
                <a:spcPts val="600"/>
              </a:spcAft>
              <a:buFont typeface="Arial" panose="020B0604020202020204" pitchFamily="34" charset="0"/>
              <a:buChar char="•"/>
            </a:pPr>
            <a:r>
              <a:rPr lang="en-US" sz="2800" b="1" u="sng" kern="1200" dirty="0">
                <a:solidFill>
                  <a:schemeClr val="tx1"/>
                </a:solidFill>
                <a:latin typeface="+mn-lt"/>
                <a:ea typeface="+mn-ea"/>
                <a:cs typeface="+mn-cs"/>
              </a:rPr>
              <a:t>Participate</a:t>
            </a:r>
            <a:r>
              <a:rPr lang="en-US" sz="2800" kern="1200" dirty="0">
                <a:solidFill>
                  <a:schemeClr val="tx1"/>
                </a:solidFill>
                <a:latin typeface="+mn-lt"/>
                <a:ea typeface="+mn-ea"/>
                <a:cs typeface="+mn-cs"/>
              </a:rPr>
              <a:t> in class activities and discussion.</a:t>
            </a:r>
          </a:p>
          <a:p>
            <a:pPr marL="457200" indent="-228600" hangingPunct="1">
              <a:lnSpc>
                <a:spcPct val="90000"/>
              </a:lnSpc>
              <a:spcAft>
                <a:spcPts val="600"/>
              </a:spcAft>
              <a:buFont typeface="Arial" panose="020B0604020202020204" pitchFamily="34" charset="0"/>
              <a:buChar char="•"/>
            </a:pPr>
            <a:endParaRPr lang="en-US" sz="2800" kern="1200" dirty="0">
              <a:solidFill>
                <a:schemeClr val="tx1"/>
              </a:solidFill>
              <a:latin typeface="+mn-lt"/>
              <a:ea typeface="+mn-ea"/>
              <a:cs typeface="+mn-cs"/>
            </a:endParaRPr>
          </a:p>
          <a:p>
            <a:pPr marL="342900" indent="-228600" hangingPunct="1">
              <a:lnSpc>
                <a:spcPct val="90000"/>
              </a:lnSpc>
              <a:spcAft>
                <a:spcPts val="600"/>
              </a:spcAft>
              <a:buFont typeface="Arial" panose="020B0604020202020204" pitchFamily="34" charset="0"/>
              <a:buChar char="•"/>
            </a:pPr>
            <a:r>
              <a:rPr lang="en-US" sz="2800" b="1" u="sng" kern="1200" dirty="0">
                <a:solidFill>
                  <a:schemeClr val="tx1"/>
                </a:solidFill>
                <a:latin typeface="+mn-lt"/>
                <a:ea typeface="+mn-ea"/>
                <a:cs typeface="+mn-cs"/>
              </a:rPr>
              <a:t>Raise your virtual hand </a:t>
            </a:r>
            <a:r>
              <a:rPr lang="en-US" sz="2800" kern="1200" dirty="0">
                <a:solidFill>
                  <a:schemeClr val="tx1"/>
                </a:solidFill>
                <a:latin typeface="+mn-lt"/>
                <a:ea typeface="+mn-ea"/>
                <a:cs typeface="+mn-cs"/>
              </a:rPr>
              <a:t>to be recognized before speaking.</a:t>
            </a:r>
          </a:p>
          <a:p>
            <a:pPr marL="342900" indent="-228600" hangingPunct="1">
              <a:lnSpc>
                <a:spcPct val="90000"/>
              </a:lnSpc>
              <a:spcAft>
                <a:spcPts val="600"/>
              </a:spcAft>
              <a:buFont typeface="Arial" panose="020B0604020202020204" pitchFamily="34" charset="0"/>
              <a:buChar char="•"/>
            </a:pPr>
            <a:endParaRPr lang="en-US" sz="2800" kern="1200" dirty="0">
              <a:solidFill>
                <a:schemeClr val="tx1"/>
              </a:solidFill>
              <a:latin typeface="+mn-lt"/>
              <a:ea typeface="+mn-ea"/>
              <a:cs typeface="+mn-cs"/>
            </a:endParaRPr>
          </a:p>
          <a:p>
            <a:pPr marL="342900" indent="-228600" hangingPunct="1">
              <a:lnSpc>
                <a:spcPct val="90000"/>
              </a:lnSpc>
              <a:spcAft>
                <a:spcPts val="600"/>
              </a:spcAft>
              <a:buFont typeface="Arial" panose="020B0604020202020204" pitchFamily="34" charset="0"/>
              <a:buChar char="•"/>
            </a:pPr>
            <a:r>
              <a:rPr lang="en-US" sz="2800" kern="1200" dirty="0">
                <a:solidFill>
                  <a:schemeClr val="tx1"/>
                </a:solidFill>
                <a:latin typeface="+mn-lt"/>
                <a:ea typeface="+mn-ea"/>
                <a:cs typeface="+mn-cs"/>
              </a:rPr>
              <a:t>If you are on the phone line, please place the </a:t>
            </a:r>
            <a:r>
              <a:rPr lang="en-US" sz="2800" b="1" u="sng" kern="1200" dirty="0">
                <a:solidFill>
                  <a:schemeClr val="tx1"/>
                </a:solidFill>
                <a:latin typeface="+mn-lt"/>
                <a:ea typeface="+mn-ea"/>
                <a:cs typeface="+mn-cs"/>
              </a:rPr>
              <a:t>phone on Mute </a:t>
            </a:r>
            <a:r>
              <a:rPr lang="en-US" sz="2800" kern="1200" dirty="0">
                <a:solidFill>
                  <a:schemeClr val="tx1"/>
                </a:solidFill>
                <a:latin typeface="+mn-lt"/>
                <a:ea typeface="+mn-ea"/>
                <a:cs typeface="+mn-cs"/>
              </a:rPr>
              <a:t>when not speaking</a:t>
            </a:r>
            <a:endParaRPr kumimoji="0" lang="en-US" sz="2800" b="0" i="0" u="none" strike="noStrike" kern="1200" cap="none" spc="0" normalizeH="0" baseline="0" dirty="0">
              <a:ln>
                <a:noFill/>
              </a:ln>
              <a:solidFill>
                <a:schemeClr val="tx1"/>
              </a:solidFill>
              <a:effectLst/>
              <a:uFillTx/>
              <a:latin typeface="+mn-lt"/>
              <a:ea typeface="+mn-ea"/>
              <a:cs typeface="+mn-cs"/>
              <a:sym typeface="Calibri"/>
            </a:endParaRP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 name="Shape 982"/>
          <p:cNvSpPr/>
          <p:nvPr/>
        </p:nvSpPr>
        <p:spPr>
          <a:xfrm>
            <a:off x="431469" y="198686"/>
            <a:ext cx="11538858"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marL="803275" indent="-803275">
              <a:defRPr sz="3600">
                <a:effectLst>
                  <a:outerShdw blurRad="38100" dist="38100" dir="2700000" rotWithShape="0">
                    <a:srgbClr val="000000">
                      <a:alpha val="43137"/>
                    </a:srgbClr>
                  </a:outerShdw>
                </a:effectLst>
              </a:defRPr>
            </a:lvl1pPr>
          </a:lstStyle>
          <a:p>
            <a:r>
              <a:rPr lang="en-US" dirty="0"/>
              <a:t>The Statute provides re</a:t>
            </a:r>
            <a:r>
              <a:rPr dirty="0"/>
              <a:t>quirements for </a:t>
            </a:r>
            <a:r>
              <a:rPr lang="en-US" dirty="0"/>
              <a:t>information request</a:t>
            </a:r>
            <a:r>
              <a:rPr dirty="0"/>
              <a:t>:</a:t>
            </a:r>
            <a:endParaRPr dirty="0">
              <a:solidFill>
                <a:schemeClr val="accent1">
                  <a:lumMod val="75000"/>
                </a:schemeClr>
              </a:solidFill>
            </a:endParaRPr>
          </a:p>
        </p:txBody>
      </p:sp>
      <p:sp>
        <p:nvSpPr>
          <p:cNvPr id="983" name="Shape 983"/>
          <p:cNvSpPr/>
          <p:nvPr/>
        </p:nvSpPr>
        <p:spPr>
          <a:xfrm>
            <a:off x="637310" y="845017"/>
            <a:ext cx="10302240" cy="526297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285750" indent="-285750">
              <a:buSzPct val="100000"/>
              <a:buFont typeface="Arial"/>
              <a:buChar char="•"/>
              <a:defRPr sz="2400">
                <a:solidFill>
                  <a:srgbClr val="FFFF00"/>
                </a:solidFill>
                <a:effectLst>
                  <a:outerShdw blurRad="38100" dist="38100" dir="2700000" rotWithShape="0">
                    <a:srgbClr val="000000">
                      <a:alpha val="43137"/>
                    </a:srgbClr>
                  </a:outerShdw>
                </a:effectLst>
              </a:defRPr>
            </a:pPr>
            <a:r>
              <a:rPr dirty="0">
                <a:solidFill>
                  <a:schemeClr val="accent5">
                    <a:lumMod val="50000"/>
                  </a:schemeClr>
                </a:solidFill>
              </a:rPr>
              <a:t>In the case of the agency, furnish data to the union upon request and to the extent not prohibited by law </a:t>
            </a:r>
            <a:r>
              <a:rPr i="1" dirty="0">
                <a:solidFill>
                  <a:schemeClr val="accent5">
                    <a:lumMod val="50000"/>
                  </a:schemeClr>
                </a:solidFill>
                <a:highlight>
                  <a:srgbClr val="FFFF00"/>
                </a:highlight>
              </a:rPr>
              <a:t>(request for information</a:t>
            </a:r>
            <a:r>
              <a:rPr dirty="0">
                <a:solidFill>
                  <a:schemeClr val="accent5">
                    <a:lumMod val="50000"/>
                  </a:schemeClr>
                </a:solidFill>
                <a:highlight>
                  <a:srgbClr val="FFFF00"/>
                </a:highlight>
              </a:rPr>
              <a:t>):</a:t>
            </a:r>
            <a:endParaRPr lang="en-US" dirty="0">
              <a:solidFill>
                <a:schemeClr val="accent5">
                  <a:lumMod val="50000"/>
                </a:schemeClr>
              </a:solidFill>
              <a:highlight>
                <a:srgbClr val="FFFF00"/>
              </a:highlight>
            </a:endParaRPr>
          </a:p>
          <a:p>
            <a:pPr>
              <a:buSzPct val="100000"/>
              <a:defRPr sz="2400">
                <a:solidFill>
                  <a:srgbClr val="FFFF00"/>
                </a:solidFill>
                <a:effectLst>
                  <a:outerShdw blurRad="38100" dist="38100" dir="2700000" rotWithShape="0">
                    <a:srgbClr val="000000">
                      <a:alpha val="43137"/>
                    </a:srgbClr>
                  </a:outerShdw>
                </a:effectLst>
              </a:defRPr>
            </a:pPr>
            <a:endParaRPr dirty="0">
              <a:solidFill>
                <a:schemeClr val="accent5">
                  <a:lumMod val="50000"/>
                </a:schemeClr>
              </a:solidFill>
              <a:highlight>
                <a:srgbClr val="FFFF00"/>
              </a:highlight>
            </a:endParaRPr>
          </a:p>
          <a:p>
            <a:pPr marL="742950" lvl="1" indent="-285750">
              <a:buSzPct val="100000"/>
              <a:buFont typeface="Courier New"/>
              <a:buChar char="o"/>
              <a:defRPr sz="2400" u="sng">
                <a:solidFill>
                  <a:srgbClr val="FFFF00"/>
                </a:solidFill>
                <a:effectLst>
                  <a:outerShdw blurRad="38100" dist="38100" dir="2700000" rotWithShape="0">
                    <a:srgbClr val="000000">
                      <a:alpha val="43137"/>
                    </a:srgbClr>
                  </a:outerShdw>
                </a:effectLst>
              </a:defRPr>
            </a:pPr>
            <a:r>
              <a:rPr dirty="0">
                <a:solidFill>
                  <a:schemeClr val="tx1"/>
                </a:solidFill>
              </a:rPr>
              <a:t>Data </a:t>
            </a:r>
            <a:r>
              <a:rPr u="none" dirty="0">
                <a:solidFill>
                  <a:schemeClr val="tx1"/>
                </a:solidFill>
              </a:rPr>
              <a:t>which is normally maintained by the agency in the regular course of business</a:t>
            </a:r>
          </a:p>
          <a:p>
            <a:pPr marL="742950" lvl="1" indent="-285750">
              <a:buSzPct val="100000"/>
              <a:buFont typeface="Courier New"/>
              <a:buChar char="o"/>
              <a:defRPr sz="2400" u="sng">
                <a:solidFill>
                  <a:srgbClr val="FFFF00"/>
                </a:solidFill>
                <a:effectLst>
                  <a:outerShdw blurRad="38100" dist="38100" dir="2700000" rotWithShape="0">
                    <a:srgbClr val="000000">
                      <a:alpha val="43137"/>
                    </a:srgbClr>
                  </a:outerShdw>
                </a:effectLst>
              </a:defRPr>
            </a:pPr>
            <a:r>
              <a:rPr b="1" dirty="0">
                <a:solidFill>
                  <a:schemeClr val="accent5">
                    <a:lumMod val="75000"/>
                  </a:schemeClr>
                </a:solidFill>
              </a:rPr>
              <a:t>Reasonably available </a:t>
            </a:r>
            <a:r>
              <a:rPr b="1" u="none" dirty="0">
                <a:solidFill>
                  <a:schemeClr val="accent5">
                    <a:lumMod val="75000"/>
                  </a:schemeClr>
                </a:solidFill>
              </a:rPr>
              <a:t>and </a:t>
            </a:r>
            <a:r>
              <a:rPr b="1" dirty="0">
                <a:solidFill>
                  <a:schemeClr val="accent5">
                    <a:lumMod val="75000"/>
                  </a:schemeClr>
                </a:solidFill>
              </a:rPr>
              <a:t>necessary</a:t>
            </a:r>
            <a:r>
              <a:rPr b="1" u="none" dirty="0">
                <a:solidFill>
                  <a:schemeClr val="accent5">
                    <a:lumMod val="75000"/>
                  </a:schemeClr>
                </a:solidFill>
              </a:rPr>
              <a:t> for full and proper discussion, understanding and negotiation of subjects within the scope of bargaining, and</a:t>
            </a:r>
          </a:p>
          <a:p>
            <a:pPr marL="742950" lvl="1" indent="-285750">
              <a:buSzPct val="100000"/>
              <a:buFont typeface="Courier New"/>
              <a:buChar char="o"/>
              <a:defRPr sz="2400">
                <a:solidFill>
                  <a:srgbClr val="FFFF00"/>
                </a:solidFill>
                <a:effectLst>
                  <a:outerShdw blurRad="38100" dist="38100" dir="2700000" rotWithShape="0">
                    <a:srgbClr val="000000">
                      <a:alpha val="43137"/>
                    </a:srgbClr>
                  </a:outerShdw>
                </a:effectLst>
              </a:defRPr>
            </a:pPr>
            <a:r>
              <a:rPr dirty="0">
                <a:solidFill>
                  <a:schemeClr val="tx1"/>
                </a:solidFill>
              </a:rPr>
              <a:t>Which does not constitute guidance, advice, counsel or training provided for management officials or supervisors, relating to collective bargaining</a:t>
            </a:r>
            <a:endParaRPr lang="en-US" dirty="0">
              <a:solidFill>
                <a:schemeClr val="tx1"/>
              </a:solidFill>
            </a:endParaRPr>
          </a:p>
          <a:p>
            <a:pPr marL="742950" lvl="1" indent="-285750">
              <a:buSzPct val="100000"/>
              <a:buFont typeface="Courier New"/>
              <a:buChar char="o"/>
              <a:defRPr sz="2400">
                <a:solidFill>
                  <a:srgbClr val="FFFF00"/>
                </a:solidFill>
                <a:effectLst>
                  <a:outerShdw blurRad="38100" dist="38100" dir="2700000" rotWithShape="0">
                    <a:srgbClr val="000000">
                      <a:alpha val="43137"/>
                    </a:srgbClr>
                  </a:outerShdw>
                </a:effectLst>
              </a:defRPr>
            </a:pPr>
            <a:r>
              <a:rPr lang="en-US" b="1" dirty="0">
                <a:solidFill>
                  <a:schemeClr val="accent5">
                    <a:lumMod val="75000"/>
                  </a:schemeClr>
                </a:solidFill>
              </a:rPr>
              <a:t>I</a:t>
            </a:r>
            <a:r>
              <a:rPr lang="en-US" b="1">
                <a:solidFill>
                  <a:schemeClr val="accent5">
                    <a:lumMod val="75000"/>
                  </a:schemeClr>
                </a:solidFill>
              </a:rPr>
              <a:t>f </a:t>
            </a:r>
            <a:r>
              <a:rPr lang="en-US" b="1" dirty="0">
                <a:solidFill>
                  <a:schemeClr val="accent5">
                    <a:lumMod val="75000"/>
                  </a:schemeClr>
                </a:solidFill>
              </a:rPr>
              <a:t>agreement is reached, to execute on the request of any party to the negotiation a written document embodying the agreed terms, and to take such steps as are necessary to implement such agreement</a:t>
            </a:r>
          </a:p>
          <a:p>
            <a:pPr marL="457200" lvl="1" indent="0">
              <a:buSzPct val="100000"/>
              <a:defRPr sz="2400">
                <a:solidFill>
                  <a:srgbClr val="FFFF00"/>
                </a:solidFill>
                <a:effectLst>
                  <a:outerShdw blurRad="38100" dist="38100" dir="2700000" rotWithShape="0">
                    <a:srgbClr val="000000">
                      <a:alpha val="43137"/>
                    </a:srgbClr>
                  </a:outerShdw>
                </a:effectLst>
              </a:defRPr>
            </a:pPr>
            <a:endParaRPr dirty="0">
              <a:solidFill>
                <a:schemeClr val="accent5">
                  <a:lumMod val="50000"/>
                </a:schemeClr>
              </a:solidFill>
            </a:endParaRPr>
          </a:p>
        </p:txBody>
      </p:sp>
      <p:sp>
        <p:nvSpPr>
          <p:cNvPr id="3" name="TextBox 2">
            <a:extLst>
              <a:ext uri="{FF2B5EF4-FFF2-40B4-BE49-F238E27FC236}">
                <a16:creationId xmlns:a16="http://schemas.microsoft.com/office/drawing/2014/main" id="{B50C8F20-CEC8-4427-8490-D1DA9C8E3EEE}"/>
              </a:ext>
            </a:extLst>
          </p:cNvPr>
          <p:cNvSpPr txBox="1"/>
          <p:nvPr/>
        </p:nvSpPr>
        <p:spPr>
          <a:xfrm>
            <a:off x="9185562" y="5614215"/>
            <a:ext cx="3384468"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800" b="1" dirty="0">
                <a:solidFill>
                  <a:srgbClr val="5B9BD5">
                    <a:lumMod val="75000"/>
                  </a:srgbClr>
                </a:solidFill>
                <a:effectLst>
                  <a:outerShdw blurRad="38100" dist="38100" dir="2700000" algn="tl">
                    <a:srgbClr val="000000">
                      <a:alpha val="43137"/>
                    </a:srgbClr>
                  </a:outerShdw>
                </a:effectLst>
              </a:rPr>
              <a:t>Citation:  §7114(b)</a:t>
            </a:r>
            <a:endParaRPr kumimoji="0" lang="en-US" sz="2800" b="1" i="0" u="none" strike="noStrike" cap="none" spc="0" normalizeH="0" baseline="0" dirty="0">
              <a:ln>
                <a:noFill/>
              </a:ln>
              <a:solidFill>
                <a:srgbClr val="000000"/>
              </a:solidFill>
              <a:effectLst>
                <a:outerShdw blurRad="38100" dist="38100" dir="2700000" algn="tl">
                  <a:srgbClr val="000000">
                    <a:alpha val="43137"/>
                  </a:srgbClr>
                </a:outerShdw>
              </a:effectLst>
              <a:uFillTx/>
              <a:sym typeface="Calibri"/>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83">
                                            <p:txEl>
                                              <p:pRg st="2" end="2"/>
                                            </p:txEl>
                                          </p:spTgt>
                                        </p:tgtEl>
                                        <p:attrNameLst>
                                          <p:attrName>style.visibility</p:attrName>
                                        </p:attrNameLst>
                                      </p:cBhvr>
                                      <p:to>
                                        <p:strVal val="visible"/>
                                      </p:to>
                                    </p:set>
                                    <p:animEffect transition="in" filter="randombar(horizontal)">
                                      <p:cBhvr>
                                        <p:cTn id="7" dur="500"/>
                                        <p:tgtEl>
                                          <p:spTgt spid="98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83">
                                            <p:txEl>
                                              <p:pRg st="3" end="3"/>
                                            </p:txEl>
                                          </p:spTgt>
                                        </p:tgtEl>
                                        <p:attrNameLst>
                                          <p:attrName>style.visibility</p:attrName>
                                        </p:attrNameLst>
                                      </p:cBhvr>
                                      <p:to>
                                        <p:strVal val="visible"/>
                                      </p:to>
                                    </p:set>
                                    <p:animEffect transition="in" filter="randombar(horizontal)">
                                      <p:cBhvr>
                                        <p:cTn id="12" dur="500"/>
                                        <p:tgtEl>
                                          <p:spTgt spid="98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83">
                                            <p:txEl>
                                              <p:pRg st="4" end="4"/>
                                            </p:txEl>
                                          </p:spTgt>
                                        </p:tgtEl>
                                        <p:attrNameLst>
                                          <p:attrName>style.visibility</p:attrName>
                                        </p:attrNameLst>
                                      </p:cBhvr>
                                      <p:to>
                                        <p:strVal val="visible"/>
                                      </p:to>
                                    </p:set>
                                    <p:animEffect transition="in" filter="randombar(horizontal)">
                                      <p:cBhvr>
                                        <p:cTn id="17" dur="500"/>
                                        <p:tgtEl>
                                          <p:spTgt spid="98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83">
                                            <p:txEl>
                                              <p:pRg st="5" end="5"/>
                                            </p:txEl>
                                          </p:spTgt>
                                        </p:tgtEl>
                                        <p:attrNameLst>
                                          <p:attrName>style.visibility</p:attrName>
                                        </p:attrNameLst>
                                      </p:cBhvr>
                                      <p:to>
                                        <p:strVal val="visible"/>
                                      </p:to>
                                    </p:set>
                                    <p:animEffect transition="in" filter="randombar(horizontal)">
                                      <p:cBhvr>
                                        <p:cTn id="22" dur="500"/>
                                        <p:tgtEl>
                                          <p:spTgt spid="9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Shape 1071"/>
          <p:cNvSpPr>
            <a:spLocks noGrp="1"/>
          </p:cNvSpPr>
          <p:nvPr>
            <p:ph type="title"/>
          </p:nvPr>
        </p:nvSpPr>
        <p:spPr>
          <a:xfrm>
            <a:off x="753588" y="1990572"/>
            <a:ext cx="10494819" cy="1325564"/>
          </a:xfrm>
          <a:prstGeom prst="rect">
            <a:avLst/>
          </a:prstGeom>
        </p:spPr>
        <p:txBody>
          <a:bodyPr>
            <a:noAutofit/>
          </a:bodyPr>
          <a:lstStyle/>
          <a:p>
            <a:pPr algn="ctr" defTabSz="466344">
              <a:lnSpc>
                <a:spcPct val="100000"/>
              </a:lnSpc>
              <a:defRPr sz="2243">
                <a:effectLst>
                  <a:outerShdw blurRad="19431" dist="19431" dir="2700000" rotWithShape="0">
                    <a:srgbClr val="000000">
                      <a:alpha val="43137"/>
                    </a:srgbClr>
                  </a:outerShdw>
                </a:effectLst>
              </a:defRPr>
            </a:pPr>
            <a:r>
              <a:rPr sz="4000" dirty="0">
                <a:solidFill>
                  <a:schemeClr val="tx1"/>
                </a:solidFill>
              </a:rPr>
              <a:t>Investigatory Examinations</a:t>
            </a:r>
            <a:br>
              <a:rPr sz="4000" dirty="0">
                <a:solidFill>
                  <a:schemeClr val="tx1"/>
                </a:solidFill>
              </a:rPr>
            </a:br>
            <a:r>
              <a:rPr sz="4000" dirty="0">
                <a:solidFill>
                  <a:schemeClr val="tx1"/>
                </a:solidFill>
              </a:rPr>
              <a:t>(Weingarten Rights)</a:t>
            </a:r>
            <a:br>
              <a:rPr lang="en-US" sz="4000" dirty="0">
                <a:solidFill>
                  <a:schemeClr val="tx1"/>
                </a:solidFill>
              </a:rPr>
            </a:br>
            <a:r>
              <a:rPr lang="en-US" sz="4000" dirty="0">
                <a:solidFill>
                  <a:schemeClr val="tx1"/>
                </a:solidFill>
              </a:rPr>
              <a:t>Video</a:t>
            </a:r>
            <a:endParaRPr sz="4000" dirty="0">
              <a:solidFill>
                <a:schemeClr val="tx1"/>
              </a:solidFill>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3DCFB8-E18E-4C37-BDBF-3FABDFA97C2F}"/>
              </a:ext>
            </a:extLst>
          </p:cNvPr>
          <p:cNvSpPr>
            <a:spLocks noGrp="1"/>
          </p:cNvSpPr>
          <p:nvPr>
            <p:ph type="title"/>
          </p:nvPr>
        </p:nvSpPr>
        <p:spPr>
          <a:xfrm>
            <a:off x="636548" y="540720"/>
            <a:ext cx="6239265" cy="1325564"/>
          </a:xfrm>
        </p:spPr>
        <p:txBody>
          <a:bodyPr/>
          <a:lstStyle/>
          <a:p>
            <a:r>
              <a:rPr lang="en-US" dirty="0"/>
              <a:t>Weingarten Video Debrief</a:t>
            </a:r>
          </a:p>
        </p:txBody>
      </p:sp>
      <p:sp>
        <p:nvSpPr>
          <p:cNvPr id="4" name="Text Placeholder 3">
            <a:extLst>
              <a:ext uri="{FF2B5EF4-FFF2-40B4-BE49-F238E27FC236}">
                <a16:creationId xmlns:a16="http://schemas.microsoft.com/office/drawing/2014/main" id="{AA2FC373-C080-4113-A9AC-FDA1796E78FF}"/>
              </a:ext>
            </a:extLst>
          </p:cNvPr>
          <p:cNvSpPr>
            <a:spLocks noGrp="1"/>
          </p:cNvSpPr>
          <p:nvPr>
            <p:ph type="body" sz="quarter" idx="13"/>
          </p:nvPr>
        </p:nvSpPr>
        <p:spPr/>
        <p:txBody>
          <a:bodyPr>
            <a:normAutofit fontScale="47500" lnSpcReduction="20000"/>
          </a:bodyPr>
          <a:lstStyle/>
          <a:p>
            <a:endParaRPr lang="en-US"/>
          </a:p>
        </p:txBody>
      </p:sp>
      <p:sp>
        <p:nvSpPr>
          <p:cNvPr id="5" name="TextBox 4">
            <a:extLst>
              <a:ext uri="{FF2B5EF4-FFF2-40B4-BE49-F238E27FC236}">
                <a16:creationId xmlns:a16="http://schemas.microsoft.com/office/drawing/2014/main" id="{4991515C-5C43-40AB-A5BC-411ED7DC0275}"/>
              </a:ext>
            </a:extLst>
          </p:cNvPr>
          <p:cNvSpPr txBox="1"/>
          <p:nvPr/>
        </p:nvSpPr>
        <p:spPr>
          <a:xfrm>
            <a:off x="1233055" y="1569401"/>
            <a:ext cx="975162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mj-lt"/>
              <a:buAutoNum type="arabicPeriod"/>
              <a:tabLst/>
            </a:pPr>
            <a:r>
              <a:rPr kumimoji="0" lang="en-US" sz="3200" b="0" i="0" u="none" strike="noStrike" cap="none" spc="0" normalizeH="0" baseline="0" dirty="0">
                <a:ln>
                  <a:noFill/>
                </a:ln>
                <a:solidFill>
                  <a:schemeClr val="accent5">
                    <a:lumMod val="75000"/>
                  </a:schemeClr>
                </a:solidFill>
                <a:effectLst>
                  <a:outerShdw blurRad="38100" dist="38100" dir="2700000" algn="tl">
                    <a:srgbClr val="000000">
                      <a:alpha val="43137"/>
                    </a:srgbClr>
                  </a:outerShdw>
                </a:effectLst>
                <a:uFillTx/>
                <a:latin typeface="+mj-lt"/>
                <a:ea typeface="+mj-ea"/>
                <a:cs typeface="+mj-cs"/>
                <a:sym typeface="Calibri"/>
              </a:rPr>
              <a:t>In what ways did the Steward perform her duties well?</a:t>
            </a:r>
          </a:p>
        </p:txBody>
      </p:sp>
      <p:sp>
        <p:nvSpPr>
          <p:cNvPr id="6" name="TextBox 5">
            <a:extLst>
              <a:ext uri="{FF2B5EF4-FFF2-40B4-BE49-F238E27FC236}">
                <a16:creationId xmlns:a16="http://schemas.microsoft.com/office/drawing/2014/main" id="{AE78A343-98C7-44AA-A998-3C0508B453DB}"/>
              </a:ext>
            </a:extLst>
          </p:cNvPr>
          <p:cNvSpPr txBox="1"/>
          <p:nvPr/>
        </p:nvSpPr>
        <p:spPr>
          <a:xfrm>
            <a:off x="1282535" y="2268187"/>
            <a:ext cx="9559636"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3200" dirty="0">
                <a:solidFill>
                  <a:schemeClr val="tx1"/>
                </a:solidFill>
                <a:effectLst>
                  <a:outerShdw blurRad="38100" dist="38100" dir="2700000" algn="tl">
                    <a:srgbClr val="000000">
                      <a:alpha val="43137"/>
                    </a:srgbClr>
                  </a:outerShdw>
                </a:effectLst>
              </a:rPr>
              <a:t>2. What are some things she did clearly well to represent the employee?</a:t>
            </a:r>
          </a:p>
        </p:txBody>
      </p:sp>
      <p:sp>
        <p:nvSpPr>
          <p:cNvPr id="7" name="TextBox 6">
            <a:extLst>
              <a:ext uri="{FF2B5EF4-FFF2-40B4-BE49-F238E27FC236}">
                <a16:creationId xmlns:a16="http://schemas.microsoft.com/office/drawing/2014/main" id="{812CC5C4-09B9-4A6E-91A3-CF820EBDE4C9}"/>
              </a:ext>
            </a:extLst>
          </p:cNvPr>
          <p:cNvSpPr txBox="1"/>
          <p:nvPr/>
        </p:nvSpPr>
        <p:spPr>
          <a:xfrm>
            <a:off x="2125683" y="3459416"/>
            <a:ext cx="8858992" cy="2246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chemeClr val="accent5">
                    <a:lumMod val="75000"/>
                  </a:schemeClr>
                </a:solidFill>
                <a:effectLst>
                  <a:outerShdw blurRad="38100" dist="38100" dir="2700000" algn="tl">
                    <a:srgbClr val="000000">
                      <a:alpha val="43137"/>
                    </a:srgbClr>
                  </a:outerShdw>
                </a:effectLst>
                <a:uFillTx/>
                <a:latin typeface="+mj-lt"/>
                <a:ea typeface="+mj-ea"/>
                <a:cs typeface="+mj-cs"/>
                <a:sym typeface="Calibri"/>
              </a:rPr>
              <a:t>Find out what the investigatory meeting is about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chemeClr val="accent5">
                    <a:lumMod val="75000"/>
                  </a:schemeClr>
                </a:solidFill>
                <a:effectLst>
                  <a:outerShdw blurRad="38100" dist="38100" dir="2700000" algn="tl">
                    <a:srgbClr val="000000">
                      <a:alpha val="43137"/>
                    </a:srgbClr>
                  </a:outerShdw>
                </a:effectLst>
              </a:rPr>
              <a:t>Use your investigation skills—Ask many questions  to get all the facts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chemeClr val="accent5">
                    <a:lumMod val="75000"/>
                  </a:schemeClr>
                </a:solidFill>
                <a:effectLst>
                  <a:outerShdw blurRad="38100" dist="38100" dir="2700000" algn="tl">
                    <a:srgbClr val="000000">
                      <a:alpha val="43137"/>
                    </a:srgbClr>
                  </a:outerShdw>
                </a:effectLst>
                <a:uFillTx/>
                <a:latin typeface="+mj-lt"/>
                <a:ea typeface="+mj-ea"/>
                <a:cs typeface="+mj-cs"/>
                <a:sym typeface="Calibri"/>
              </a:rPr>
              <a:t>Educate the member on the process, and next steps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chemeClr val="accent5">
                    <a:lumMod val="75000"/>
                  </a:schemeClr>
                </a:solidFill>
                <a:effectLst>
                  <a:outerShdw blurRad="38100" dist="38100" dir="2700000" algn="tl">
                    <a:srgbClr val="000000">
                      <a:alpha val="43137"/>
                    </a:srgbClr>
                  </a:outerShdw>
                </a:effectLst>
              </a:rPr>
              <a:t>Coach the member on how to conduct themselves</a:t>
            </a:r>
            <a:endParaRPr kumimoji="0" lang="en-US" sz="2800" b="0" i="0" u="none" strike="noStrike" cap="none" spc="0" normalizeH="0" baseline="0" dirty="0">
              <a:ln>
                <a:noFill/>
              </a:ln>
              <a:solidFill>
                <a:schemeClr val="accent5">
                  <a:lumMod val="75000"/>
                </a:schemeClr>
              </a:solidFill>
              <a:effectLst>
                <a:outerShdw blurRad="38100" dist="38100" dir="2700000" algn="tl">
                  <a:srgbClr val="000000">
                    <a:alpha val="43137"/>
                  </a:srgbClr>
                </a:outerShdw>
              </a:effectLst>
              <a:uFillTx/>
              <a:sym typeface="Calibri"/>
            </a:endParaRPr>
          </a:p>
        </p:txBody>
      </p:sp>
    </p:spTree>
    <p:extLst>
      <p:ext uri="{BB962C8B-B14F-4D97-AF65-F5344CB8AC3E}">
        <p14:creationId xmlns:p14="http://schemas.microsoft.com/office/powerpoint/2010/main" val="13791326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15D4DE-9B14-4ED2-8FDB-A0F548DDA970}"/>
              </a:ext>
            </a:extLst>
          </p:cNvPr>
          <p:cNvSpPr>
            <a:spLocks noGrp="1"/>
          </p:cNvSpPr>
          <p:nvPr>
            <p:ph type="body" sz="half" idx="1"/>
          </p:nvPr>
        </p:nvSpPr>
        <p:spPr>
          <a:xfrm>
            <a:off x="1443840" y="2018674"/>
            <a:ext cx="10087099" cy="3970339"/>
          </a:xfrm>
        </p:spPr>
        <p:txBody>
          <a:bodyPr/>
          <a:lstStyle/>
          <a:p>
            <a:r>
              <a:rPr lang="en-US" b="1" dirty="0">
                <a:solidFill>
                  <a:schemeClr val="accent5">
                    <a:lumMod val="75000"/>
                  </a:schemeClr>
                </a:solidFill>
              </a:rPr>
              <a:t>Read and listen to the scenario. Think about whether or not the scenario presented is a Weingarten Meeting or not. Think about why/why not. </a:t>
            </a:r>
          </a:p>
          <a:p>
            <a:pPr marL="0" indent="0">
              <a:buNone/>
            </a:pPr>
            <a:endParaRPr lang="en-US" b="1" dirty="0">
              <a:solidFill>
                <a:schemeClr val="accent5">
                  <a:lumMod val="75000"/>
                </a:schemeClr>
              </a:solidFill>
            </a:endParaRPr>
          </a:p>
          <a:p>
            <a:r>
              <a:rPr lang="en-US" b="1" dirty="0">
                <a:solidFill>
                  <a:schemeClr val="accent5">
                    <a:lumMod val="75000"/>
                  </a:schemeClr>
                </a:solidFill>
              </a:rPr>
              <a:t>Submit your answer using the poll or chat box</a:t>
            </a:r>
          </a:p>
        </p:txBody>
      </p:sp>
      <p:sp>
        <p:nvSpPr>
          <p:cNvPr id="3" name="Title 2">
            <a:extLst>
              <a:ext uri="{FF2B5EF4-FFF2-40B4-BE49-F238E27FC236}">
                <a16:creationId xmlns:a16="http://schemas.microsoft.com/office/drawing/2014/main" id="{60EA20CB-7D90-4184-ABAC-B5ECA6F0E757}"/>
              </a:ext>
            </a:extLst>
          </p:cNvPr>
          <p:cNvSpPr>
            <a:spLocks noGrp="1"/>
          </p:cNvSpPr>
          <p:nvPr>
            <p:ph type="title"/>
          </p:nvPr>
        </p:nvSpPr>
        <p:spPr>
          <a:xfrm>
            <a:off x="707571" y="479338"/>
            <a:ext cx="10515600" cy="1325564"/>
          </a:xfrm>
        </p:spPr>
        <p:txBody>
          <a:bodyPr>
            <a:normAutofit/>
          </a:bodyPr>
          <a:lstStyle/>
          <a:p>
            <a:r>
              <a:rPr lang="en-US" sz="6600" b="1" dirty="0">
                <a:effectLst>
                  <a:outerShdw blurRad="38100" dist="38100" dir="2700000" algn="tl">
                    <a:srgbClr val="000000">
                      <a:alpha val="43137"/>
                    </a:srgbClr>
                  </a:outerShdw>
                </a:effectLst>
              </a:rPr>
              <a:t>Activity: Weingarten Or Not? </a:t>
            </a:r>
          </a:p>
        </p:txBody>
      </p:sp>
      <p:sp>
        <p:nvSpPr>
          <p:cNvPr id="4" name="Text Placeholder 3">
            <a:extLst>
              <a:ext uri="{FF2B5EF4-FFF2-40B4-BE49-F238E27FC236}">
                <a16:creationId xmlns:a16="http://schemas.microsoft.com/office/drawing/2014/main" id="{089D7979-FE9F-4C0B-9C53-416FB40C3C36}"/>
              </a:ext>
            </a:extLst>
          </p:cNvPr>
          <p:cNvSpPr>
            <a:spLocks noGrp="1"/>
          </p:cNvSpPr>
          <p:nvPr>
            <p:ph type="body" sz="quarter" idx="13"/>
          </p:nvPr>
        </p:nvSpPr>
        <p:spPr/>
        <p:txBody>
          <a:bodyPr>
            <a:normAutofit fontScale="47500" lnSpcReduction="20000"/>
          </a:bodyPr>
          <a:lstStyle/>
          <a:p>
            <a:endParaRPr lang="en-US"/>
          </a:p>
        </p:txBody>
      </p:sp>
    </p:spTree>
    <p:extLst>
      <p:ext uri="{BB962C8B-B14F-4D97-AF65-F5344CB8AC3E}">
        <p14:creationId xmlns:p14="http://schemas.microsoft.com/office/powerpoint/2010/main" val="257184691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2" name="Straight Arrow Connector 91">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E381976-4142-4A23-B6F3-AB9409ED9908}"/>
              </a:ext>
            </a:extLst>
          </p:cNvPr>
          <p:cNvPicPr>
            <a:picLocks noChangeAspect="1"/>
          </p:cNvPicPr>
          <p:nvPr/>
        </p:nvPicPr>
        <p:blipFill rotWithShape="1">
          <a:blip r:embed="rId3"/>
          <a:srcRect l="18984" r="29235"/>
          <a:stretch/>
        </p:blipFill>
        <p:spPr>
          <a:xfrm>
            <a:off x="5748220" y="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111" name="Shape 1111"/>
          <p:cNvSpPr>
            <a:spLocks noGrp="1"/>
          </p:cNvSpPr>
          <p:nvPr>
            <p:ph type="body" sz="half" idx="1"/>
          </p:nvPr>
        </p:nvSpPr>
        <p:spPr>
          <a:xfrm>
            <a:off x="391886" y="154379"/>
            <a:ext cx="5795158" cy="4180115"/>
          </a:xfrm>
          <a:prstGeom prst="rect">
            <a:avLst/>
          </a:prstGeom>
        </p:spPr>
        <p:txBody>
          <a:bodyPr vert="horz" lIns="91440" tIns="45720" rIns="91440" bIns="45720" rtlCol="0">
            <a:noAutofit/>
          </a:bodyPr>
          <a:lstStyle/>
          <a:p>
            <a:pPr marL="0" indent="0">
              <a:buSzTx/>
              <a:buNone/>
              <a:defRPr sz="2400">
                <a:solidFill>
                  <a:srgbClr val="FFFF00"/>
                </a:solidFill>
              </a:defRPr>
            </a:pPr>
            <a:r>
              <a:rPr lang="en-US" kern="1200" dirty="0">
                <a:solidFill>
                  <a:schemeClr val="tx1"/>
                </a:solidFill>
                <a:latin typeface="+mn-lt"/>
                <a:ea typeface="+mn-ea"/>
                <a:cs typeface="+mn-cs"/>
              </a:rPr>
              <a:t>Last week, Malcolm had a verbal disagreement with his manager over an assignment. While he was walking to his desk today after lunch, the supervisor called Malcolm into his office to discuss the incident. </a:t>
            </a:r>
          </a:p>
          <a:p>
            <a:pPr marL="0">
              <a:buSzTx/>
              <a:buFont typeface="Arial" panose="020B0604020202020204" pitchFamily="34" charset="0"/>
              <a:buChar char="•"/>
              <a:defRPr sz="2400">
                <a:solidFill>
                  <a:srgbClr val="FFFF00"/>
                </a:solidFill>
              </a:defRPr>
            </a:pPr>
            <a:endParaRPr lang="en-US" kern="1200" dirty="0">
              <a:solidFill>
                <a:schemeClr val="tx1"/>
              </a:solidFill>
              <a:latin typeface="+mn-lt"/>
              <a:ea typeface="+mn-ea"/>
              <a:cs typeface="+mn-cs"/>
            </a:endParaRPr>
          </a:p>
          <a:p>
            <a:pPr marL="0" indent="0">
              <a:buSzTx/>
              <a:buNone/>
              <a:defRPr sz="2400">
                <a:solidFill>
                  <a:srgbClr val="FFFF00"/>
                </a:solidFill>
              </a:defRPr>
            </a:pPr>
            <a:r>
              <a:rPr lang="en-US" kern="1200" dirty="0">
                <a:solidFill>
                  <a:schemeClr val="tx1"/>
                </a:solidFill>
                <a:latin typeface="+mn-lt"/>
                <a:ea typeface="+mn-ea"/>
                <a:cs typeface="+mn-cs"/>
              </a:rPr>
              <a:t>During the course of the conversation, Malcolm asks for a Union Representative to attend the meeting.  The supervisor refuses.  </a:t>
            </a:r>
          </a:p>
          <a:p>
            <a:pPr marL="0" indent="0">
              <a:buSzTx/>
              <a:buNone/>
              <a:defRPr sz="2400">
                <a:solidFill>
                  <a:srgbClr val="FFFF00"/>
                </a:solidFill>
              </a:defRPr>
            </a:pPr>
            <a:endParaRPr lang="en-US" i="1" kern="1200" dirty="0">
              <a:solidFill>
                <a:schemeClr val="tx1"/>
              </a:solidFill>
              <a:latin typeface="+mn-lt"/>
              <a:ea typeface="+mn-ea"/>
              <a:cs typeface="+mn-cs"/>
            </a:endParaRPr>
          </a:p>
        </p:txBody>
      </p:sp>
      <p:sp>
        <p:nvSpPr>
          <p:cNvPr id="6" name="TextBox 5">
            <a:extLst>
              <a:ext uri="{FF2B5EF4-FFF2-40B4-BE49-F238E27FC236}">
                <a16:creationId xmlns:a16="http://schemas.microsoft.com/office/drawing/2014/main" id="{6FA21D78-317C-4ACA-B9B1-1420FAD56987}"/>
              </a:ext>
            </a:extLst>
          </p:cNvPr>
          <p:cNvSpPr txBox="1"/>
          <p:nvPr/>
        </p:nvSpPr>
        <p:spPr>
          <a:xfrm>
            <a:off x="655320" y="4488873"/>
            <a:ext cx="7410681" cy="173736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ctr" fontAlgn="auto" hangingPunct="1">
              <a:lnSpc>
                <a:spcPct val="90000"/>
              </a:lnSpc>
              <a:spcBef>
                <a:spcPct val="0"/>
              </a:spcBef>
              <a:spcAft>
                <a:spcPts val="600"/>
              </a:spcAft>
              <a:buClrTx/>
              <a:buSzTx/>
              <a:tabLst/>
              <a:defRPr/>
            </a:pPr>
            <a:r>
              <a:rPr kumimoji="0" lang="en-US" sz="4100" b="1" u="none" strike="noStrike" kern="1200" cap="none" spc="0" normalizeH="0" baseline="0" noProof="0" dirty="0">
                <a:ln>
                  <a:noFill/>
                </a:ln>
                <a:solidFill>
                  <a:schemeClr val="tx1"/>
                </a:solidFill>
                <a:effectLst/>
                <a:uLnTx/>
                <a:uFillTx/>
                <a:sym typeface="Calibri"/>
              </a:rPr>
              <a:t>Is this a violation of Weingarten? </a:t>
            </a:r>
          </a:p>
          <a:p>
            <a:pPr marL="0" marR="0" lvl="0" indent="0" algn="ctr" fontAlgn="auto" hangingPunct="1">
              <a:lnSpc>
                <a:spcPct val="90000"/>
              </a:lnSpc>
              <a:spcBef>
                <a:spcPct val="0"/>
              </a:spcBef>
              <a:spcAft>
                <a:spcPts val="600"/>
              </a:spcAft>
              <a:buClrTx/>
              <a:buSzTx/>
              <a:tabLst/>
              <a:defRPr/>
            </a:pPr>
            <a:r>
              <a:rPr kumimoji="0" lang="en-US" sz="4100" b="1" u="none" strike="noStrike" kern="1200" cap="none" spc="0" normalizeH="0" baseline="0" noProof="0" dirty="0">
                <a:ln>
                  <a:noFill/>
                </a:ln>
                <a:solidFill>
                  <a:schemeClr val="tx1"/>
                </a:solidFill>
                <a:effectLst/>
                <a:uLnTx/>
                <a:uFillTx/>
                <a:sym typeface="Calibri"/>
              </a:rPr>
              <a:t>USE THE POLL</a:t>
            </a:r>
          </a:p>
        </p:txBody>
      </p:sp>
    </p:spTree>
    <p:extLst>
      <p:ext uri="{BB962C8B-B14F-4D97-AF65-F5344CB8AC3E}">
        <p14:creationId xmlns:p14="http://schemas.microsoft.com/office/powerpoint/2010/main" val="20797251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6"/>
                                        </p:tgtEl>
                                      </p:cBhvr>
                                    </p:animEffect>
                                    <p:animScale>
                                      <p:cBhvr>
                                        <p:cTn id="7" dur="10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0" name="Straight Arrow Connector 99">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D4D0807-5F3A-454F-AC8E-04AD8FC6AE54}"/>
              </a:ext>
            </a:extLst>
          </p:cNvPr>
          <p:cNvPicPr>
            <a:picLocks noChangeAspect="1"/>
          </p:cNvPicPr>
          <p:nvPr/>
        </p:nvPicPr>
        <p:blipFill rotWithShape="1">
          <a:blip r:embed="rId3"/>
          <a:srcRect l="9027" r="29526"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119" name="Shape 1119"/>
          <p:cNvSpPr>
            <a:spLocks noGrp="1"/>
          </p:cNvSpPr>
          <p:nvPr>
            <p:ph type="body" sz="half" idx="1"/>
          </p:nvPr>
        </p:nvSpPr>
        <p:spPr>
          <a:xfrm>
            <a:off x="261256" y="332510"/>
            <a:ext cx="5747657" cy="4928260"/>
          </a:xfrm>
          <a:prstGeom prst="rect">
            <a:avLst/>
          </a:prstGeom>
        </p:spPr>
        <p:txBody>
          <a:bodyPr vert="horz" lIns="91440" tIns="45720" rIns="91440" bIns="45720" rtlCol="0">
            <a:noAutofit/>
          </a:bodyPr>
          <a:lstStyle/>
          <a:p>
            <a:pPr marL="0" indent="0">
              <a:buSzTx/>
              <a:buNone/>
              <a:defRPr sz="2400">
                <a:solidFill>
                  <a:srgbClr val="FFFF00"/>
                </a:solidFill>
              </a:defRPr>
            </a:pPr>
            <a:r>
              <a:rPr lang="en-US" kern="1200" dirty="0">
                <a:solidFill>
                  <a:schemeClr val="tx1"/>
                </a:solidFill>
                <a:latin typeface="+mn-lt"/>
                <a:ea typeface="+mn-ea"/>
                <a:cs typeface="+mn-cs"/>
              </a:rPr>
              <a:t>Debbie is called into the supervisor’s office for a discussion of her work performance.  </a:t>
            </a:r>
          </a:p>
          <a:p>
            <a:pPr marL="0" indent="0">
              <a:buSzTx/>
              <a:buNone/>
              <a:defRPr sz="2400">
                <a:solidFill>
                  <a:srgbClr val="FFFF00"/>
                </a:solidFill>
              </a:defRPr>
            </a:pPr>
            <a:endParaRPr lang="en-US" kern="1200" dirty="0">
              <a:solidFill>
                <a:schemeClr val="tx1"/>
              </a:solidFill>
              <a:latin typeface="+mn-lt"/>
              <a:ea typeface="+mn-ea"/>
              <a:cs typeface="+mn-cs"/>
            </a:endParaRPr>
          </a:p>
          <a:p>
            <a:pPr marL="0" indent="0">
              <a:buSzTx/>
              <a:buNone/>
              <a:defRPr sz="2400">
                <a:solidFill>
                  <a:srgbClr val="FFFF00"/>
                </a:solidFill>
              </a:defRPr>
            </a:pPr>
            <a:endParaRPr lang="en-US" kern="1200" dirty="0">
              <a:solidFill>
                <a:schemeClr val="tx1"/>
              </a:solidFill>
              <a:latin typeface="+mn-lt"/>
              <a:ea typeface="+mn-ea"/>
              <a:cs typeface="+mn-cs"/>
            </a:endParaRPr>
          </a:p>
          <a:p>
            <a:pPr marL="0" indent="0">
              <a:buSzTx/>
              <a:buNone/>
              <a:defRPr sz="2400">
                <a:solidFill>
                  <a:srgbClr val="FFFF00"/>
                </a:solidFill>
              </a:defRPr>
            </a:pPr>
            <a:r>
              <a:rPr lang="en-US" kern="1200" dirty="0">
                <a:solidFill>
                  <a:schemeClr val="tx1"/>
                </a:solidFill>
                <a:latin typeface="+mn-lt"/>
                <a:ea typeface="+mn-ea"/>
                <a:cs typeface="+mn-cs"/>
              </a:rPr>
              <a:t>Debbie’s Steward is out sick so Debbie asks that the interview be delayed until her Steward returns.  </a:t>
            </a:r>
          </a:p>
          <a:p>
            <a:pPr marL="0" indent="0">
              <a:buSzTx/>
              <a:buNone/>
              <a:defRPr sz="2400">
                <a:solidFill>
                  <a:srgbClr val="FFFF00"/>
                </a:solidFill>
              </a:defRPr>
            </a:pPr>
            <a:endParaRPr lang="en-US" kern="1200" dirty="0">
              <a:solidFill>
                <a:schemeClr val="tx1"/>
              </a:solidFill>
              <a:latin typeface="+mn-lt"/>
              <a:ea typeface="+mn-ea"/>
              <a:cs typeface="+mn-cs"/>
            </a:endParaRPr>
          </a:p>
          <a:p>
            <a:pPr marL="0" indent="0">
              <a:buSzTx/>
              <a:buNone/>
              <a:defRPr sz="2400">
                <a:solidFill>
                  <a:srgbClr val="FFFF00"/>
                </a:solidFill>
              </a:defRPr>
            </a:pPr>
            <a:r>
              <a:rPr lang="en-US" kern="1200" dirty="0">
                <a:solidFill>
                  <a:schemeClr val="tx1"/>
                </a:solidFill>
                <a:latin typeface="+mn-lt"/>
                <a:ea typeface="+mn-ea"/>
                <a:cs typeface="+mn-cs"/>
              </a:rPr>
              <a:t>Is Debbie entitled to representation?</a:t>
            </a:r>
          </a:p>
          <a:p>
            <a:pPr marL="0" indent="0">
              <a:buSzTx/>
              <a:buNone/>
              <a:defRPr sz="2400" i="1"/>
            </a:pPr>
            <a:r>
              <a:rPr lang="en-US" kern="1200" dirty="0">
                <a:solidFill>
                  <a:schemeClr val="tx1"/>
                </a:solidFill>
                <a:latin typeface="+mn-lt"/>
                <a:ea typeface="+mn-ea"/>
                <a:cs typeface="+mn-cs"/>
              </a:rPr>
              <a:t>Does management have to wait until the requested Steward/Representative returns to work? </a:t>
            </a:r>
          </a:p>
        </p:txBody>
      </p:sp>
      <p:sp>
        <p:nvSpPr>
          <p:cNvPr id="6" name="TextBox 5">
            <a:extLst>
              <a:ext uri="{FF2B5EF4-FFF2-40B4-BE49-F238E27FC236}">
                <a16:creationId xmlns:a16="http://schemas.microsoft.com/office/drawing/2014/main" id="{BE05DD27-58C8-4897-B1D8-2C2C724B4C3A}"/>
              </a:ext>
            </a:extLst>
          </p:cNvPr>
          <p:cNvSpPr txBox="1"/>
          <p:nvPr/>
        </p:nvSpPr>
        <p:spPr>
          <a:xfrm>
            <a:off x="774073" y="4995554"/>
            <a:ext cx="7410681" cy="173736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ctr" fontAlgn="auto" hangingPunct="1">
              <a:lnSpc>
                <a:spcPct val="90000"/>
              </a:lnSpc>
              <a:spcBef>
                <a:spcPct val="0"/>
              </a:spcBef>
              <a:spcAft>
                <a:spcPts val="600"/>
              </a:spcAft>
              <a:buClrTx/>
              <a:buSzTx/>
              <a:tabLst/>
              <a:defRPr/>
            </a:pPr>
            <a:r>
              <a:rPr kumimoji="0" lang="en-US" sz="4100" b="1" u="none" strike="noStrike" kern="1200" cap="none" spc="0" normalizeH="0" baseline="0" noProof="0" dirty="0">
                <a:ln>
                  <a:noFill/>
                </a:ln>
                <a:solidFill>
                  <a:schemeClr val="tx1"/>
                </a:solidFill>
                <a:effectLst/>
                <a:uLnTx/>
                <a:uFillTx/>
                <a:sym typeface="Calibri"/>
              </a:rPr>
              <a:t>USE THE </a:t>
            </a:r>
            <a:r>
              <a:rPr lang="en-US" sz="4100" b="1" kern="1200" dirty="0">
                <a:solidFill>
                  <a:schemeClr val="tx1"/>
                </a:solidFill>
              </a:rPr>
              <a:t>CHAT BOX</a:t>
            </a:r>
            <a:endParaRPr kumimoji="0" lang="en-US" sz="4100" b="1" u="none" strike="noStrike" kern="1200" cap="none" spc="0" normalizeH="0" baseline="0" noProof="0" dirty="0">
              <a:ln>
                <a:noFill/>
              </a:ln>
              <a:solidFill>
                <a:schemeClr val="tx1"/>
              </a:solidFill>
              <a:effectLst/>
              <a:uLnTx/>
              <a:uFillTx/>
              <a:sym typeface="Calibri"/>
            </a:endParaRPr>
          </a:p>
        </p:txBody>
      </p:sp>
    </p:spTree>
    <p:extLst>
      <p:ext uri="{BB962C8B-B14F-4D97-AF65-F5344CB8AC3E}">
        <p14:creationId xmlns:p14="http://schemas.microsoft.com/office/powerpoint/2010/main" val="33331260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6"/>
                                        </p:tgtEl>
                                      </p:cBhvr>
                                    </p:animEffect>
                                    <p:animScale>
                                      <p:cBhvr>
                                        <p:cTn id="7" dur="10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E4F9F79B-A093-478E-96B5-EE02BC93A85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0" name="Straight Connector 109">
            <a:extLst>
              <a:ext uri="{FF2B5EF4-FFF2-40B4-BE49-F238E27FC236}">
                <a16:creationId xmlns:a16="http://schemas.microsoft.com/office/drawing/2014/main" id="{D4C22394-EBC2-4FAF-A555-6C02D589EED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F7194F93-1F71-4A70-9DF1-28F1837711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9BBC0C84-DC2A-43AE-9576-0A44295E8B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11394CD8-BD30-4B74-86F4-51FDF338341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7" name="Shape 1127"/>
          <p:cNvSpPr>
            <a:spLocks noGrp="1"/>
          </p:cNvSpPr>
          <p:nvPr>
            <p:ph type="body" sz="half" idx="1"/>
          </p:nvPr>
        </p:nvSpPr>
        <p:spPr>
          <a:xfrm>
            <a:off x="114375" y="1653544"/>
            <a:ext cx="6492113" cy="3945149"/>
          </a:xfrm>
          <a:prstGeom prst="rect">
            <a:avLst/>
          </a:prstGeom>
        </p:spPr>
        <p:txBody>
          <a:bodyPr vert="horz" lIns="91440" tIns="45720" rIns="91440" bIns="45720" rtlCol="0" anchor="ctr">
            <a:noAutofit/>
          </a:bodyPr>
          <a:lstStyle/>
          <a:p>
            <a:pPr marL="0" indent="0">
              <a:buSzTx/>
              <a:buNone/>
              <a:defRPr>
                <a:solidFill>
                  <a:srgbClr val="FFFF00"/>
                </a:solidFill>
              </a:defRPr>
            </a:pPr>
            <a:r>
              <a:rPr lang="en-US" kern="1200" dirty="0">
                <a:solidFill>
                  <a:schemeClr val="tx1"/>
                </a:solidFill>
                <a:latin typeface="+mn-lt"/>
                <a:ea typeface="+mn-ea"/>
                <a:cs typeface="+mn-cs"/>
              </a:rPr>
              <a:t>You, an employee, who happens to be a Union Steward, are called into the office to discuss an incident that occurred between you and between you and another employee.  </a:t>
            </a:r>
          </a:p>
          <a:p>
            <a:pPr marL="0" indent="0">
              <a:buSzTx/>
              <a:buNone/>
            </a:pPr>
            <a:endParaRPr lang="en-US" kern="1200" dirty="0">
              <a:solidFill>
                <a:schemeClr val="tx1"/>
              </a:solidFill>
              <a:latin typeface="+mn-lt"/>
              <a:ea typeface="+mn-ea"/>
              <a:cs typeface="+mn-cs"/>
            </a:endParaRPr>
          </a:p>
          <a:p>
            <a:pPr marL="0" indent="0">
              <a:buSzTx/>
              <a:buNone/>
            </a:pPr>
            <a:endParaRPr lang="en-US" kern="1200" dirty="0">
              <a:solidFill>
                <a:schemeClr val="tx1"/>
              </a:solidFill>
              <a:latin typeface="+mn-lt"/>
              <a:ea typeface="+mn-ea"/>
              <a:cs typeface="+mn-cs"/>
            </a:endParaRPr>
          </a:p>
          <a:p>
            <a:pPr marL="0" indent="0">
              <a:buSzTx/>
              <a:buNone/>
            </a:pPr>
            <a:r>
              <a:rPr lang="en-US" kern="1200" dirty="0">
                <a:solidFill>
                  <a:schemeClr val="tx1"/>
                </a:solidFill>
                <a:latin typeface="+mn-lt"/>
                <a:ea typeface="+mn-ea"/>
                <a:cs typeface="+mn-cs"/>
              </a:rPr>
              <a:t>Are you entitled to union representation under the Statute?  Why or why not?</a:t>
            </a:r>
          </a:p>
        </p:txBody>
      </p:sp>
      <p:sp>
        <p:nvSpPr>
          <p:cNvPr id="9" name="TextBox 8">
            <a:extLst>
              <a:ext uri="{FF2B5EF4-FFF2-40B4-BE49-F238E27FC236}">
                <a16:creationId xmlns:a16="http://schemas.microsoft.com/office/drawing/2014/main" id="{102D8E4F-BF54-45C2-864B-C5AAAE8F30A6}"/>
              </a:ext>
            </a:extLst>
          </p:cNvPr>
          <p:cNvSpPr txBox="1"/>
          <p:nvPr/>
        </p:nvSpPr>
        <p:spPr>
          <a:xfrm>
            <a:off x="1548955" y="5485778"/>
            <a:ext cx="7410681" cy="173736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ctr" fontAlgn="auto" hangingPunct="1">
              <a:lnSpc>
                <a:spcPct val="90000"/>
              </a:lnSpc>
              <a:spcBef>
                <a:spcPct val="0"/>
              </a:spcBef>
              <a:spcAft>
                <a:spcPts val="600"/>
              </a:spcAft>
              <a:buClrTx/>
              <a:buSzTx/>
              <a:tabLst/>
              <a:defRPr/>
            </a:pPr>
            <a:r>
              <a:rPr kumimoji="0" lang="en-US" sz="4100" b="1" u="none" strike="noStrike" kern="1200" cap="none" spc="0" normalizeH="0" baseline="0" noProof="0" dirty="0">
                <a:ln>
                  <a:noFill/>
                </a:ln>
                <a:solidFill>
                  <a:schemeClr val="tx1"/>
                </a:solidFill>
                <a:effectLst/>
                <a:uLnTx/>
                <a:uFillTx/>
                <a:sym typeface="Calibri"/>
              </a:rPr>
              <a:t>USE THE POLL</a:t>
            </a:r>
          </a:p>
        </p:txBody>
      </p:sp>
    </p:spTree>
    <p:extLst>
      <p:ext uri="{BB962C8B-B14F-4D97-AF65-F5344CB8AC3E}">
        <p14:creationId xmlns:p14="http://schemas.microsoft.com/office/powerpoint/2010/main" val="6907462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9"/>
                                        </p:tgtEl>
                                      </p:cBhvr>
                                    </p:animEffect>
                                    <p:animScale>
                                      <p:cBhvr>
                                        <p:cTn id="7" dur="10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694" name="Shape 694"/>
          <p:cNvSpPr/>
          <p:nvPr/>
        </p:nvSpPr>
        <p:spPr>
          <a:xfrm>
            <a:off x="4038600" y="6404292"/>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002060"/>
                </a:solidFill>
                <a:latin typeface="Trebuchet MS"/>
                <a:ea typeface="Trebuchet MS"/>
                <a:cs typeface="Trebuchet MS"/>
                <a:sym typeface="Trebuchet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002060"/>
                </a:solidFill>
                <a:effectLst/>
                <a:uLnTx/>
                <a:uFillTx/>
                <a:latin typeface="Trebuchet MS"/>
                <a:sym typeface="Trebuchet MS"/>
              </a:rPr>
              <a:t>AFGE's Field Services and Education Department</a:t>
            </a:r>
          </a:p>
        </p:txBody>
      </p:sp>
      <p:sp>
        <p:nvSpPr>
          <p:cNvPr id="2" name="Title 1">
            <a:extLst>
              <a:ext uri="{FF2B5EF4-FFF2-40B4-BE49-F238E27FC236}">
                <a16:creationId xmlns:a16="http://schemas.microsoft.com/office/drawing/2014/main" id="{4F0EA485-B350-4DE9-BD7B-D6E3FCAE6AB5}"/>
              </a:ext>
            </a:extLst>
          </p:cNvPr>
          <p:cNvSpPr>
            <a:spLocks noGrp="1"/>
          </p:cNvSpPr>
          <p:nvPr>
            <p:ph type="title"/>
          </p:nvPr>
        </p:nvSpPr>
        <p:spPr>
          <a:xfrm>
            <a:off x="1910566" y="1447641"/>
            <a:ext cx="8370867" cy="2553195"/>
          </a:xfrm>
        </p:spPr>
        <p:txBody>
          <a:bodyPr>
            <a:noAutofit/>
          </a:bodyPr>
          <a:lstStyle/>
          <a:p>
            <a:pPr algn="ctr">
              <a:defRPr sz="4400">
                <a:solidFill>
                  <a:srgbClr val="002060"/>
                </a:solidFill>
              </a:defRPr>
            </a:pPr>
            <a:r>
              <a:rPr lang="en-US" sz="6000" b="1" dirty="0">
                <a:solidFill>
                  <a:schemeClr val="bg1"/>
                </a:solidFill>
                <a:latin typeface="Calibri" panose="020F0502020204030204" pitchFamily="34" charset="0"/>
                <a:cs typeface="Calibri" panose="020F0502020204030204" pitchFamily="34" charset="0"/>
              </a:rPr>
              <a:t>Who is the union required to represent and negotiate for?</a:t>
            </a:r>
            <a:br>
              <a:rPr lang="en-US" sz="4800" dirty="0">
                <a:latin typeface="Calibri" panose="020F0502020204030204" pitchFamily="34" charset="0"/>
                <a:cs typeface="Calibri" panose="020F0502020204030204" pitchFamily="34" charset="0"/>
              </a:rPr>
            </a:br>
            <a:endParaRPr lang="en-US" sz="4800" dirty="0"/>
          </a:p>
        </p:txBody>
      </p:sp>
      <p:sp>
        <p:nvSpPr>
          <p:cNvPr id="12" name="TextBox 11">
            <a:extLst>
              <a:ext uri="{FF2B5EF4-FFF2-40B4-BE49-F238E27FC236}">
                <a16:creationId xmlns:a16="http://schemas.microsoft.com/office/drawing/2014/main" id="{65B13A87-3194-460B-9321-F8669FB2AA4D}"/>
              </a:ext>
            </a:extLst>
          </p:cNvPr>
          <p:cNvSpPr txBox="1"/>
          <p:nvPr/>
        </p:nvSpPr>
        <p:spPr>
          <a:xfrm>
            <a:off x="3362324" y="4387887"/>
            <a:ext cx="5467350" cy="369330"/>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FFC000"/>
                </a:solidFill>
                <a:effectLst/>
                <a:uLnTx/>
                <a:uFillTx/>
                <a:latin typeface="Calibri"/>
                <a:cs typeface="Calibri"/>
                <a:sym typeface="Calibri"/>
              </a:rPr>
              <a:t>RAISE YOUR HAND TO RESPOND, OR USE THE CHAT BOX</a:t>
            </a:r>
          </a:p>
        </p:txBody>
      </p:sp>
    </p:spTree>
    <p:custDataLst>
      <p:tags r:id="rId1"/>
    </p:custDataLst>
    <p:extLst>
      <p:ext uri="{BB962C8B-B14F-4D97-AF65-F5344CB8AC3E}">
        <p14:creationId xmlns:p14="http://schemas.microsoft.com/office/powerpoint/2010/main" val="16662621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p:nvPr/>
        </p:nvSpPr>
        <p:spPr>
          <a:xfrm>
            <a:off x="1952796" y="621361"/>
            <a:ext cx="7001199" cy="113877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algn="ctr">
              <a:defRPr sz="2400" b="1">
                <a:ln w="12699">
                  <a:solidFill>
                    <a:srgbClr val="3A5274"/>
                  </a:solidFill>
                </a:ln>
                <a:solidFill>
                  <a:srgbClr val="FFFF00"/>
                </a:solidFill>
                <a:latin typeface="Berlin Sans FB Demi"/>
                <a:ea typeface="Berlin Sans FB Demi"/>
                <a:cs typeface="Berlin Sans FB Demi"/>
                <a:sym typeface="Berlin Sans FB Demi"/>
              </a:defRPr>
            </a:pPr>
            <a:endParaRPr dirty="0"/>
          </a:p>
          <a:p>
            <a:pPr marL="803275" indent="-803275">
              <a:defRPr sz="3600">
                <a:effectLst>
                  <a:outerShdw blurRad="38100" dist="38100" dir="2700000" rotWithShape="0">
                    <a:srgbClr val="000000">
                      <a:alpha val="43137"/>
                    </a:srgbClr>
                  </a:outerShdw>
                </a:effectLst>
              </a:defRPr>
            </a:pPr>
            <a:r>
              <a:rPr lang="en-US" sz="4400" dirty="0"/>
              <a:t>Duty of Fair Representation </a:t>
            </a:r>
            <a:endParaRPr sz="4400" dirty="0"/>
          </a:p>
        </p:txBody>
      </p:sp>
      <p:sp>
        <p:nvSpPr>
          <p:cNvPr id="952" name="Shape 952"/>
          <p:cNvSpPr/>
          <p:nvPr/>
        </p:nvSpPr>
        <p:spPr>
          <a:xfrm>
            <a:off x="5634079" y="3383857"/>
            <a:ext cx="4572001" cy="980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b="1">
                <a:effectLst>
                  <a:outerShdw blurRad="38100" dist="38100" dir="2700000" rotWithShape="0">
                    <a:srgbClr val="000000">
                      <a:alpha val="43137"/>
                    </a:srgbClr>
                  </a:outerShdw>
                </a:effectLst>
              </a:defRPr>
            </a:pPr>
            <a:r>
              <a:rPr dirty="0">
                <a:solidFill>
                  <a:schemeClr val="accent1">
                    <a:lumMod val="75000"/>
                  </a:schemeClr>
                </a:solidFill>
              </a:rPr>
              <a:t>Citation</a:t>
            </a:r>
            <a:r>
              <a:rPr b="0" dirty="0">
                <a:solidFill>
                  <a:schemeClr val="accent1">
                    <a:lumMod val="75000"/>
                  </a:schemeClr>
                </a:solidFill>
              </a:rPr>
              <a:t>:  	§7114(a)(1) </a:t>
            </a:r>
          </a:p>
          <a:p>
            <a:pPr>
              <a:defRPr sz="2800">
                <a:solidFill>
                  <a:srgbClr val="FFFF00"/>
                </a:solidFill>
                <a:effectLst>
                  <a:outerShdw blurRad="38100" dist="38100" dir="2700000" rotWithShape="0">
                    <a:srgbClr val="000000">
                      <a:alpha val="43137"/>
                    </a:srgbClr>
                  </a:outerShdw>
                </a:effectLst>
              </a:defRPr>
            </a:pPr>
            <a:r>
              <a:rPr dirty="0"/>
              <a:t>	</a:t>
            </a:r>
          </a:p>
        </p:txBody>
      </p:sp>
      <p:sp>
        <p:nvSpPr>
          <p:cNvPr id="953" name="Shape 953"/>
          <p:cNvSpPr/>
          <p:nvPr/>
        </p:nvSpPr>
        <p:spPr>
          <a:xfrm>
            <a:off x="2404058" y="2119752"/>
            <a:ext cx="9128761" cy="175432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2800" u="sng">
                <a:solidFill>
                  <a:srgbClr val="FFFF00"/>
                </a:solidFill>
              </a:defRPr>
            </a:pPr>
            <a:r>
              <a:rPr dirty="0">
                <a:solidFill>
                  <a:schemeClr val="accent5">
                    <a:lumMod val="50000"/>
                  </a:schemeClr>
                </a:solidFill>
              </a:rPr>
              <a:t>All employees </a:t>
            </a:r>
            <a:r>
              <a:rPr u="none" dirty="0">
                <a:solidFill>
                  <a:schemeClr val="accent5">
                    <a:lumMod val="50000"/>
                  </a:schemeClr>
                </a:solidFill>
              </a:rPr>
              <a:t>in the </a:t>
            </a:r>
            <a:r>
              <a:rPr dirty="0">
                <a:solidFill>
                  <a:schemeClr val="accent5">
                    <a:lumMod val="50000"/>
                  </a:schemeClr>
                </a:solidFill>
              </a:rPr>
              <a:t>bargaining unit</a:t>
            </a:r>
            <a:r>
              <a:rPr u="none" dirty="0">
                <a:solidFill>
                  <a:schemeClr val="accent5">
                    <a:lumMod val="50000"/>
                  </a:schemeClr>
                </a:solidFill>
              </a:rPr>
              <a:t>, whether or not they are members of the Union. </a:t>
            </a:r>
            <a:r>
              <a:rPr i="1" u="none" dirty="0">
                <a:solidFill>
                  <a:schemeClr val="accent5">
                    <a:lumMod val="50000"/>
                  </a:schemeClr>
                </a:solidFill>
              </a:rPr>
              <a:t>(Duty of Fair Representation)</a:t>
            </a:r>
          </a:p>
          <a:p>
            <a:pPr>
              <a:defRPr sz="2800">
                <a:solidFill>
                  <a:srgbClr val="FFFF00"/>
                </a:solidFill>
              </a:defRPr>
            </a:pPr>
            <a:endParaRPr i="1" u="none" dirty="0">
              <a:solidFill>
                <a:schemeClr val="accent5">
                  <a:lumMod val="50000"/>
                </a:schemeClr>
              </a:solidFill>
            </a:endParaRPr>
          </a:p>
          <a:p>
            <a:pPr marL="342900" indent="-342900">
              <a:buSzPct val="100000"/>
              <a:buFont typeface="Arial"/>
              <a:buChar char="•"/>
              <a:defRPr sz="2400">
                <a:solidFill>
                  <a:srgbClr val="FFFF00"/>
                </a:solidFill>
              </a:defRPr>
            </a:pPr>
            <a:endParaRPr i="1" u="none" dirty="0">
              <a:solidFill>
                <a:srgbClr val="000000"/>
              </a:solidFill>
            </a:endParaRPr>
          </a:p>
        </p:txBody>
      </p:sp>
    </p:spTree>
    <p:extLst>
      <p:ext uri="{BB962C8B-B14F-4D97-AF65-F5344CB8AC3E}">
        <p14:creationId xmlns:p14="http://schemas.microsoft.com/office/powerpoint/2010/main" val="1204472842"/>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2" name="image23.png"/>
          <p:cNvPicPr>
            <a:picLocks noChangeAspect="1"/>
          </p:cNvPicPr>
          <p:nvPr/>
        </p:nvPicPr>
        <p:blipFill>
          <a:blip r:embed="rId4">
            <a:extLst/>
          </a:blip>
          <a:stretch>
            <a:fillRect/>
          </a:stretch>
        </p:blipFill>
        <p:spPr>
          <a:xfrm>
            <a:off x="643468" y="928720"/>
            <a:ext cx="5947337" cy="3969847"/>
          </a:xfrm>
          <a:prstGeom prst="rect">
            <a:avLst/>
          </a:prstGeom>
          <a:ln>
            <a:noFill/>
          </a:ln>
          <a:effectLst>
            <a:softEdge rad="112500"/>
          </a:effectLst>
        </p:spPr>
      </p:pic>
      <p:sp>
        <p:nvSpPr>
          <p:cNvPr id="1140" name="Shape 1140"/>
          <p:cNvSpPr>
            <a:spLocks noGrp="1"/>
          </p:cNvSpPr>
          <p:nvPr>
            <p:ph type="title"/>
          </p:nvPr>
        </p:nvSpPr>
        <p:spPr>
          <a:xfrm>
            <a:off x="6673932" y="640081"/>
            <a:ext cx="5350428" cy="5574451"/>
          </a:xfrm>
          <a:prstGeom prst="rect">
            <a:avLst/>
          </a:prstGeom>
        </p:spPr>
        <p:txBody>
          <a:bodyPr vert="horz" lIns="91440" tIns="45720" rIns="91440" bIns="45720" rtlCol="0" anchor="ctr">
            <a:noAutofit/>
          </a:bodyPr>
          <a:lstStyle/>
          <a:p>
            <a:pPr algn="ctr">
              <a:spcBef>
                <a:spcPct val="0"/>
              </a:spcBef>
              <a:defRPr sz="2332">
                <a:effectLst>
                  <a:outerShdw blurRad="20192" dist="20192" dir="2700000" rotWithShape="0">
                    <a:srgbClr val="000000">
                      <a:alpha val="43137"/>
                    </a:srgbClr>
                  </a:outerShdw>
                </a:effectLst>
              </a:defRPr>
            </a:pPr>
            <a:r>
              <a:rPr lang="en-US" sz="7200" kern="1200" dirty="0">
                <a:latin typeface="+mj-lt"/>
                <a:ea typeface="+mj-ea"/>
                <a:cs typeface="+mj-cs"/>
              </a:rPr>
              <a:t>The Statute and </a:t>
            </a:r>
            <a:br>
              <a:rPr lang="en-US" sz="7200" kern="1200" dirty="0">
                <a:latin typeface="+mj-lt"/>
                <a:ea typeface="+mj-ea"/>
                <a:cs typeface="+mj-cs"/>
              </a:rPr>
            </a:br>
            <a:r>
              <a:rPr lang="en-US" sz="7200" kern="1200" dirty="0">
                <a:latin typeface="+mj-lt"/>
                <a:ea typeface="+mj-ea"/>
                <a:cs typeface="+mj-cs"/>
              </a:rPr>
              <a:t>Grievances</a:t>
            </a:r>
            <a:br>
              <a:rPr lang="en-US" sz="7200" kern="1200" dirty="0">
                <a:solidFill>
                  <a:schemeClr val="tx1"/>
                </a:solidFill>
                <a:latin typeface="+mj-lt"/>
                <a:ea typeface="+mj-ea"/>
                <a:cs typeface="+mj-cs"/>
              </a:rPr>
            </a:br>
            <a:endParaRPr lang="en-US" sz="7200" kern="1200" dirty="0">
              <a:solidFill>
                <a:schemeClr val="tx1"/>
              </a:solidFill>
              <a:latin typeface="+mj-lt"/>
              <a:ea typeface="+mj-ea"/>
              <a:cs typeface="+mj-cs"/>
            </a:endParaRPr>
          </a:p>
        </p:txBody>
      </p:sp>
    </p:spTree>
    <p:custDataLst>
      <p:tags r:id="rId1"/>
    </p:custDataLst>
    <p:extLst>
      <p:ext uri="{BB962C8B-B14F-4D97-AF65-F5344CB8AC3E}">
        <p14:creationId xmlns:p14="http://schemas.microsoft.com/office/powerpoint/2010/main" val="419795212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ourse objectives">
            <a:extLst>
              <a:ext uri="{FF2B5EF4-FFF2-40B4-BE49-F238E27FC236}">
                <a16:creationId xmlns:a16="http://schemas.microsoft.com/office/drawing/2014/main" id="{49AD6CE1-4CCD-4116-844E-F686D0698344}"/>
              </a:ext>
            </a:extLst>
          </p:cNvPr>
          <p:cNvPicPr>
            <a:picLocks noGrp="1" noChangeAspect="1" noChangeArrowheads="1"/>
          </p:cNvPicPr>
          <p:nvPr>
            <p:ph type="pic" sz="half" idx="13"/>
          </p:nvPr>
        </p:nvPicPr>
        <p:blipFill>
          <a:blip r:embed="rId3">
            <a:extLst>
              <a:ext uri="{28A0092B-C50C-407E-A947-70E740481C1C}">
                <a14:useLocalDpi xmlns:a14="http://schemas.microsoft.com/office/drawing/2010/main" val="0"/>
              </a:ext>
            </a:extLst>
          </a:blip>
          <a:srcRect l="10230" r="10230"/>
          <a:stretch>
            <a:fillRect/>
          </a:stretch>
        </p:blipFill>
        <p:spPr bwMode="auto">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51" name="Shape 651"/>
          <p:cNvSpPr>
            <a:spLocks noGrp="1"/>
          </p:cNvSpPr>
          <p:nvPr>
            <p:ph type="body" sz="half" idx="1"/>
          </p:nvPr>
        </p:nvSpPr>
        <p:spPr>
          <a:xfrm>
            <a:off x="641685" y="868362"/>
            <a:ext cx="6866020" cy="5051425"/>
          </a:xfrm>
          <a:prstGeom prst="rect">
            <a:avLst/>
          </a:prstGeom>
        </p:spPr>
        <p:txBody>
          <a:bodyPr>
            <a:normAutofit fontScale="62500" lnSpcReduction="20000"/>
          </a:bodyPr>
          <a:lstStyle/>
          <a:p>
            <a:pPr marL="0" indent="0">
              <a:lnSpc>
                <a:spcPct val="120000"/>
              </a:lnSpc>
              <a:spcBef>
                <a:spcPts val="600"/>
              </a:spcBef>
              <a:spcAft>
                <a:spcPts val="600"/>
              </a:spcAft>
              <a:buNone/>
              <a:defRPr sz="4000">
                <a:solidFill>
                  <a:srgbClr val="1F4E79"/>
                </a:solidFill>
                <a:effectLst>
                  <a:outerShdw blurRad="38100" dist="19050" dir="2700000" rotWithShape="0">
                    <a:srgbClr val="000000">
                      <a:alpha val="40000"/>
                    </a:srgbClr>
                  </a:outerShdw>
                </a:effectLst>
              </a:defRPr>
            </a:pPr>
            <a:r>
              <a:rPr sz="3300" dirty="0">
                <a:solidFill>
                  <a:schemeClr val="tx1"/>
                </a:solidFill>
                <a:latin typeface="+mn-lt"/>
                <a:cs typeface="Calibri" panose="020F0502020204030204" pitchFamily="34" charset="0"/>
              </a:rPr>
              <a:t>By the end of this session, you will be able to:</a:t>
            </a:r>
            <a:endParaRPr dirty="0">
              <a:solidFill>
                <a:schemeClr val="tx1"/>
              </a:solidFill>
              <a:latin typeface="+mn-lt"/>
              <a:cs typeface="Calibri" panose="020F0502020204030204" pitchFamily="34" charset="0"/>
            </a:endParaRPr>
          </a:p>
          <a:p>
            <a:pPr marL="457200" indent="-457200">
              <a:lnSpc>
                <a:spcPct val="120000"/>
              </a:lnSpc>
              <a:spcBef>
                <a:spcPts val="600"/>
              </a:spcBef>
              <a:defRPr>
                <a:solidFill>
                  <a:srgbClr val="1F4E79"/>
                </a:solidFill>
                <a:effectLst>
                  <a:outerShdw blurRad="38100" dist="19050" dir="2700000" rotWithShape="0">
                    <a:srgbClr val="000000">
                      <a:alpha val="40000"/>
                    </a:srgbClr>
                  </a:outerShdw>
                </a:effectLst>
              </a:defRPr>
            </a:pPr>
            <a:r>
              <a:rPr lang="en-US" dirty="0">
                <a:solidFill>
                  <a:schemeClr val="tx1"/>
                </a:solidFill>
                <a:latin typeface="+mn-lt"/>
                <a:cs typeface="Calibri" panose="020F0502020204030204" pitchFamily="34" charset="0"/>
              </a:rPr>
              <a:t>D</a:t>
            </a:r>
            <a:r>
              <a:rPr dirty="0">
                <a:solidFill>
                  <a:schemeClr val="tx1"/>
                </a:solidFill>
                <a:latin typeface="+mn-lt"/>
                <a:cs typeface="Calibri" panose="020F0502020204030204" pitchFamily="34" charset="0"/>
              </a:rPr>
              <a:t>escribe the various roles and responsibilities of an AFGE Steward</a:t>
            </a:r>
            <a:r>
              <a:rPr lang="en-US" dirty="0">
                <a:solidFill>
                  <a:schemeClr val="tx1"/>
                </a:solidFill>
                <a:latin typeface="+mn-lt"/>
                <a:cs typeface="Calibri" panose="020F0502020204030204" pitchFamily="34" charset="0"/>
              </a:rPr>
              <a:t>.</a:t>
            </a:r>
          </a:p>
          <a:p>
            <a:pPr marL="0" indent="0">
              <a:lnSpc>
                <a:spcPct val="120000"/>
              </a:lnSpc>
              <a:spcBef>
                <a:spcPts val="600"/>
              </a:spcBef>
              <a:buNone/>
              <a:defRPr>
                <a:solidFill>
                  <a:srgbClr val="1F4E79"/>
                </a:solidFill>
                <a:effectLst>
                  <a:outerShdw blurRad="38100" dist="19050" dir="2700000" rotWithShape="0">
                    <a:srgbClr val="000000">
                      <a:alpha val="40000"/>
                    </a:srgbClr>
                  </a:outerShdw>
                </a:effectLst>
              </a:defRPr>
            </a:pPr>
            <a:endParaRPr dirty="0">
              <a:solidFill>
                <a:schemeClr val="tx1"/>
              </a:solidFill>
              <a:latin typeface="+mn-lt"/>
              <a:cs typeface="Calibri" panose="020F0502020204030204" pitchFamily="34" charset="0"/>
            </a:endParaRPr>
          </a:p>
          <a:p>
            <a:pPr marL="457200" indent="-457200">
              <a:lnSpc>
                <a:spcPct val="120000"/>
              </a:lnSpc>
              <a:spcBef>
                <a:spcPts val="600"/>
              </a:spcBef>
              <a:defRPr>
                <a:solidFill>
                  <a:srgbClr val="1F4E79"/>
                </a:solidFill>
                <a:effectLst>
                  <a:outerShdw blurRad="38100" dist="19050" dir="2700000" rotWithShape="0">
                    <a:srgbClr val="000000">
                      <a:alpha val="40000"/>
                    </a:srgbClr>
                  </a:outerShdw>
                </a:effectLst>
              </a:defRPr>
            </a:pPr>
            <a:r>
              <a:rPr lang="en-US" dirty="0">
                <a:solidFill>
                  <a:schemeClr val="accent5">
                    <a:lumMod val="75000"/>
                  </a:schemeClr>
                </a:solidFill>
                <a:latin typeface="+mn-lt"/>
                <a:cs typeface="Calibri" panose="020F0502020204030204" pitchFamily="34" charset="0"/>
              </a:rPr>
              <a:t>I</a:t>
            </a:r>
            <a:r>
              <a:rPr dirty="0">
                <a:solidFill>
                  <a:schemeClr val="accent5">
                    <a:lumMod val="75000"/>
                  </a:schemeClr>
                </a:solidFill>
                <a:latin typeface="+mn-lt"/>
                <a:cs typeface="Calibri" panose="020F0502020204030204" pitchFamily="34" charset="0"/>
              </a:rPr>
              <a:t>dentify key  resources to help you be successful</a:t>
            </a:r>
            <a:r>
              <a:rPr lang="en-US" dirty="0">
                <a:solidFill>
                  <a:schemeClr val="accent5">
                    <a:lumMod val="75000"/>
                  </a:schemeClr>
                </a:solidFill>
                <a:latin typeface="+mn-lt"/>
                <a:cs typeface="Calibri" panose="020F0502020204030204" pitchFamily="34" charset="0"/>
              </a:rPr>
              <a:t> in your role</a:t>
            </a:r>
            <a:r>
              <a:rPr dirty="0">
                <a:solidFill>
                  <a:schemeClr val="accent5">
                    <a:lumMod val="75000"/>
                  </a:schemeClr>
                </a:solidFill>
                <a:latin typeface="+mn-lt"/>
                <a:cs typeface="Calibri" panose="020F0502020204030204" pitchFamily="34" charset="0"/>
              </a:rPr>
              <a:t>.</a:t>
            </a:r>
            <a:endParaRPr lang="en-US" dirty="0">
              <a:solidFill>
                <a:schemeClr val="accent5">
                  <a:lumMod val="75000"/>
                </a:schemeClr>
              </a:solidFill>
              <a:latin typeface="+mn-lt"/>
              <a:cs typeface="Calibri" panose="020F0502020204030204" pitchFamily="34" charset="0"/>
            </a:endParaRPr>
          </a:p>
          <a:p>
            <a:pPr marL="0" indent="0">
              <a:lnSpc>
                <a:spcPct val="120000"/>
              </a:lnSpc>
              <a:spcBef>
                <a:spcPts val="600"/>
              </a:spcBef>
              <a:buNone/>
              <a:defRPr>
                <a:solidFill>
                  <a:srgbClr val="1F4E79"/>
                </a:solidFill>
                <a:effectLst>
                  <a:outerShdw blurRad="38100" dist="19050" dir="2700000" rotWithShape="0">
                    <a:srgbClr val="000000">
                      <a:alpha val="40000"/>
                    </a:srgbClr>
                  </a:outerShdw>
                </a:effectLst>
              </a:defRPr>
            </a:pPr>
            <a:endParaRPr dirty="0">
              <a:solidFill>
                <a:schemeClr val="accent5">
                  <a:lumMod val="75000"/>
                </a:schemeClr>
              </a:solidFill>
              <a:latin typeface="+mn-lt"/>
              <a:cs typeface="Calibri" panose="020F0502020204030204" pitchFamily="34" charset="0"/>
            </a:endParaRPr>
          </a:p>
          <a:p>
            <a:pPr marL="457200" indent="-457200">
              <a:lnSpc>
                <a:spcPct val="120000"/>
              </a:lnSpc>
              <a:spcBef>
                <a:spcPts val="600"/>
              </a:spcBef>
              <a:defRPr>
                <a:solidFill>
                  <a:srgbClr val="1F4E79"/>
                </a:solidFill>
                <a:effectLst>
                  <a:outerShdw blurRad="38100" dist="19050" dir="2700000" rotWithShape="0">
                    <a:srgbClr val="000000">
                      <a:alpha val="40000"/>
                    </a:srgbClr>
                  </a:outerShdw>
                </a:effectLst>
              </a:defRPr>
            </a:pPr>
            <a:r>
              <a:rPr lang="en-US" dirty="0">
                <a:solidFill>
                  <a:schemeClr val="tx1"/>
                </a:solidFill>
                <a:latin typeface="+mn-lt"/>
                <a:cs typeface="Calibri" panose="020F0502020204030204" pitchFamily="34" charset="0"/>
              </a:rPr>
              <a:t>Understand the importance of the Statute and the relevant citations associated with your role. </a:t>
            </a:r>
          </a:p>
          <a:p>
            <a:pPr marL="0" indent="0">
              <a:lnSpc>
                <a:spcPct val="120000"/>
              </a:lnSpc>
              <a:spcBef>
                <a:spcPts val="600"/>
              </a:spcBef>
              <a:buNone/>
              <a:defRPr>
                <a:solidFill>
                  <a:srgbClr val="1F4E79"/>
                </a:solidFill>
                <a:effectLst>
                  <a:outerShdw blurRad="38100" dist="19050" dir="2700000" rotWithShape="0">
                    <a:srgbClr val="000000">
                      <a:alpha val="40000"/>
                    </a:srgbClr>
                  </a:outerShdw>
                </a:effectLst>
              </a:defRPr>
            </a:pPr>
            <a:endParaRPr dirty="0">
              <a:solidFill>
                <a:schemeClr val="tx1"/>
              </a:solidFill>
              <a:latin typeface="+mn-lt"/>
              <a:cs typeface="Calibri" panose="020F0502020204030204" pitchFamily="34" charset="0"/>
            </a:endParaRPr>
          </a:p>
          <a:p>
            <a:pPr marL="457200" indent="-457200">
              <a:lnSpc>
                <a:spcPct val="120000"/>
              </a:lnSpc>
              <a:spcBef>
                <a:spcPts val="600"/>
              </a:spcBef>
              <a:defRPr>
                <a:solidFill>
                  <a:srgbClr val="1F4E79"/>
                </a:solidFill>
                <a:effectLst>
                  <a:outerShdw blurRad="38100" dist="19050" dir="2700000" rotWithShape="0">
                    <a:srgbClr val="000000">
                      <a:alpha val="40000"/>
                    </a:srgbClr>
                  </a:outerShdw>
                </a:effectLst>
              </a:defRPr>
            </a:pPr>
            <a:r>
              <a:rPr dirty="0">
                <a:solidFill>
                  <a:schemeClr val="accent5">
                    <a:lumMod val="75000"/>
                  </a:schemeClr>
                </a:solidFill>
                <a:latin typeface="+mn-lt"/>
                <a:cs typeface="Calibri" panose="020F0502020204030204" pitchFamily="34" charset="0"/>
              </a:rPr>
              <a:t>Describe the necessary steps for </a:t>
            </a:r>
            <a:r>
              <a:rPr lang="en-US" dirty="0">
                <a:solidFill>
                  <a:schemeClr val="accent5">
                    <a:lumMod val="75000"/>
                  </a:schemeClr>
                </a:solidFill>
                <a:latin typeface="+mn-lt"/>
                <a:cs typeface="Calibri" panose="020F0502020204030204" pitchFamily="34" charset="0"/>
              </a:rPr>
              <a:t>representing members (</a:t>
            </a:r>
            <a:r>
              <a:rPr lang="en-US" dirty="0" err="1">
                <a:solidFill>
                  <a:schemeClr val="accent5">
                    <a:lumMod val="75000"/>
                  </a:schemeClr>
                </a:solidFill>
                <a:latin typeface="+mn-lt"/>
                <a:cs typeface="Calibri" panose="020F0502020204030204" pitchFamily="34" charset="0"/>
              </a:rPr>
              <a:t>i.e</a:t>
            </a:r>
            <a:r>
              <a:rPr lang="en-US" dirty="0">
                <a:solidFill>
                  <a:schemeClr val="accent5">
                    <a:lumMod val="75000"/>
                  </a:schemeClr>
                </a:solidFill>
                <a:latin typeface="+mn-lt"/>
                <a:cs typeface="Calibri" panose="020F0502020204030204" pitchFamily="34" charset="0"/>
              </a:rPr>
              <a:t> formal meetings, Weingarten, </a:t>
            </a:r>
            <a:r>
              <a:rPr dirty="0">
                <a:solidFill>
                  <a:schemeClr val="accent5">
                    <a:lumMod val="75000"/>
                  </a:schemeClr>
                </a:solidFill>
                <a:latin typeface="+mn-lt"/>
                <a:cs typeface="Calibri" panose="020F0502020204030204" pitchFamily="34" charset="0"/>
              </a:rPr>
              <a:t>developing an effective grievance</a:t>
            </a:r>
            <a:r>
              <a:rPr lang="en-US" dirty="0">
                <a:solidFill>
                  <a:schemeClr val="accent5">
                    <a:lumMod val="75000"/>
                  </a:schemeClr>
                </a:solidFill>
                <a:latin typeface="+mn-lt"/>
                <a:cs typeface="Calibri" panose="020F0502020204030204" pitchFamily="34" charset="0"/>
              </a:rPr>
              <a:t>).</a:t>
            </a:r>
            <a:endParaRPr dirty="0">
              <a:solidFill>
                <a:schemeClr val="accent5">
                  <a:lumMod val="75000"/>
                </a:schemeClr>
              </a:solidFill>
              <a:latin typeface="+mn-lt"/>
              <a:cs typeface="Calibri" panose="020F0502020204030204" pitchFamily="34" charset="0"/>
            </a:endParaRPr>
          </a:p>
        </p:txBody>
      </p:sp>
      <p:sp>
        <p:nvSpPr>
          <p:cNvPr id="652" name="Shape 652"/>
          <p:cNvSpPr>
            <a:spLocks noGrp="1"/>
          </p:cNvSpPr>
          <p:nvPr>
            <p:ph type="title"/>
          </p:nvPr>
        </p:nvSpPr>
        <p:spPr>
          <a:xfrm>
            <a:off x="3979069" y="-66676"/>
            <a:ext cx="4233862" cy="935038"/>
          </a:xfrm>
          <a:prstGeom prst="rect">
            <a:avLst/>
          </a:prstGeom>
        </p:spPr>
        <p:txBody>
          <a:bodyPr>
            <a:normAutofit fontScale="90000"/>
          </a:bodyPr>
          <a:lstStyle>
            <a:lvl1pPr algn="ctr"/>
          </a:lstStyle>
          <a:p>
            <a:pPr algn="l"/>
            <a:r>
              <a:rPr lang="en-US" u="sng" dirty="0">
                <a:highlight>
                  <a:srgbClr val="FFFF00"/>
                </a:highlight>
              </a:rPr>
              <a:t>Course Objectives:</a:t>
            </a:r>
            <a:endParaRPr u="sng" dirty="0">
              <a:highlight>
                <a:srgbClr val="FFFF00"/>
              </a:highlight>
            </a:endParaRPr>
          </a:p>
        </p:txBody>
      </p:sp>
      <p:sp>
        <p:nvSpPr>
          <p:cNvPr id="4" name="Text Placeholder 3">
            <a:extLst>
              <a:ext uri="{FF2B5EF4-FFF2-40B4-BE49-F238E27FC236}">
                <a16:creationId xmlns:a16="http://schemas.microsoft.com/office/drawing/2014/main" id="{3DACE5A2-F5C6-4BC8-B63F-687FE42DEBE1}"/>
              </a:ext>
            </a:extLst>
          </p:cNvPr>
          <p:cNvSpPr>
            <a:spLocks noGrp="1"/>
          </p:cNvSpPr>
          <p:nvPr>
            <p:ph type="body" sz="quarter" idx="14"/>
          </p:nvPr>
        </p:nvSpPr>
        <p:spPr/>
        <p:txBody>
          <a:bodyPr>
            <a:normAutofit fontScale="47500" lnSpcReduction="20000"/>
          </a:bodyPr>
          <a:lstStyle/>
          <a:p>
            <a:endParaRPr lang="en-US"/>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Shape 911"/>
          <p:cNvSpPr/>
          <p:nvPr/>
        </p:nvSpPr>
        <p:spPr>
          <a:xfrm>
            <a:off x="1066800" y="143470"/>
            <a:ext cx="9692640" cy="184665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algn="ctr">
              <a:defRPr sz="2400" b="1">
                <a:ln w="12699">
                  <a:solidFill>
                    <a:srgbClr val="3A5274"/>
                  </a:solidFill>
                </a:ln>
                <a:solidFill>
                  <a:srgbClr val="FFFF00"/>
                </a:solidFill>
                <a:latin typeface="Berlin Sans FB Demi"/>
                <a:ea typeface="Berlin Sans FB Demi"/>
                <a:cs typeface="Berlin Sans FB Demi"/>
                <a:sym typeface="Berlin Sans FB Demi"/>
              </a:defRPr>
            </a:pPr>
            <a:endParaRPr dirty="0"/>
          </a:p>
          <a:p>
            <a:pPr>
              <a:defRPr sz="3600">
                <a:effectLst>
                  <a:outerShdw blurRad="38100" dist="38100" dir="2700000" rotWithShape="0">
                    <a:srgbClr val="000000">
                      <a:alpha val="43137"/>
                    </a:srgbClr>
                  </a:outerShdw>
                </a:effectLst>
              </a:defRPr>
            </a:pPr>
            <a:r>
              <a:rPr sz="4400" dirty="0"/>
              <a:t>What is a “grievance”?</a:t>
            </a:r>
            <a:br>
              <a:rPr sz="4600" dirty="0">
                <a:ln w="16227">
                  <a:solidFill>
                    <a:srgbClr val="3A5274"/>
                  </a:solidFill>
                </a:ln>
              </a:rPr>
            </a:br>
            <a:endParaRPr sz="4600" dirty="0">
              <a:ln w="16227">
                <a:solidFill>
                  <a:srgbClr val="3A5274"/>
                </a:solidFill>
              </a:ln>
            </a:endParaRPr>
          </a:p>
        </p:txBody>
      </p:sp>
      <p:sp>
        <p:nvSpPr>
          <p:cNvPr id="912" name="Shape 912"/>
          <p:cNvSpPr/>
          <p:nvPr/>
        </p:nvSpPr>
        <p:spPr>
          <a:xfrm>
            <a:off x="7275022" y="5354674"/>
            <a:ext cx="4526280" cy="5359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2800" b="1">
                <a:effectLst>
                  <a:outerShdw blurRad="38100" dist="38100" dir="2700000" rotWithShape="0">
                    <a:srgbClr val="000000">
                      <a:alpha val="43137"/>
                    </a:srgbClr>
                  </a:outerShdw>
                </a:effectLst>
              </a:defRPr>
            </a:pPr>
            <a:r>
              <a:rPr dirty="0">
                <a:solidFill>
                  <a:schemeClr val="accent1">
                    <a:lumMod val="75000"/>
                  </a:schemeClr>
                </a:solidFill>
              </a:rPr>
              <a:t>Citation</a:t>
            </a:r>
            <a:r>
              <a:rPr b="0" dirty="0">
                <a:solidFill>
                  <a:schemeClr val="accent1">
                    <a:lumMod val="75000"/>
                  </a:schemeClr>
                </a:solidFill>
              </a:rPr>
              <a:t>:  	§7103(a)(9) </a:t>
            </a:r>
          </a:p>
        </p:txBody>
      </p:sp>
      <p:sp>
        <p:nvSpPr>
          <p:cNvPr id="913" name="Shape 913"/>
          <p:cNvSpPr/>
          <p:nvPr/>
        </p:nvSpPr>
        <p:spPr>
          <a:xfrm>
            <a:off x="1066800" y="1166842"/>
            <a:ext cx="10998530" cy="378565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2400">
                <a:solidFill>
                  <a:srgbClr val="002060"/>
                </a:solidFill>
                <a:effectLst>
                  <a:outerShdw blurRad="38100" dist="38100" dir="2700000" rotWithShape="0">
                    <a:srgbClr val="000000">
                      <a:alpha val="43137"/>
                    </a:srgbClr>
                  </a:outerShdw>
                </a:effectLst>
              </a:defRPr>
            </a:pPr>
            <a:r>
              <a:rPr dirty="0"/>
              <a:t>Any complaint –</a:t>
            </a:r>
            <a:endParaRPr lang="en-US" dirty="0"/>
          </a:p>
          <a:p>
            <a:pPr>
              <a:defRPr sz="2400">
                <a:solidFill>
                  <a:srgbClr val="002060"/>
                </a:solidFill>
                <a:effectLst>
                  <a:outerShdw blurRad="38100" dist="38100" dir="2700000" rotWithShape="0">
                    <a:srgbClr val="000000">
                      <a:alpha val="43137"/>
                    </a:srgbClr>
                  </a:outerShdw>
                </a:effectLst>
              </a:defRPr>
            </a:pPr>
            <a:endParaRPr dirty="0"/>
          </a:p>
          <a:p>
            <a:pPr marL="342900" indent="-342900">
              <a:buSzPct val="100000"/>
              <a:buFont typeface="Arial"/>
              <a:buChar char="•"/>
              <a:defRPr sz="2400" u="sng">
                <a:solidFill>
                  <a:srgbClr val="002060"/>
                </a:solidFill>
                <a:effectLst>
                  <a:outerShdw blurRad="38100" dist="38100" dir="2700000" rotWithShape="0">
                    <a:srgbClr val="000000">
                      <a:alpha val="43137"/>
                    </a:srgbClr>
                  </a:outerShdw>
                </a:effectLst>
              </a:defRPr>
            </a:pPr>
            <a:r>
              <a:rPr dirty="0"/>
              <a:t>by an employee </a:t>
            </a:r>
            <a:r>
              <a:rPr u="none" dirty="0"/>
              <a:t>concerning any matter relating to the employment of the employee;</a:t>
            </a:r>
            <a:endParaRPr lang="en-US" u="none" dirty="0"/>
          </a:p>
          <a:p>
            <a:pPr>
              <a:buSzPct val="100000"/>
              <a:defRPr sz="2400" u="sng">
                <a:solidFill>
                  <a:srgbClr val="002060"/>
                </a:solidFill>
                <a:effectLst>
                  <a:outerShdw blurRad="38100" dist="38100" dir="2700000" rotWithShape="0">
                    <a:srgbClr val="000000">
                      <a:alpha val="43137"/>
                    </a:srgbClr>
                  </a:outerShdw>
                </a:effectLst>
              </a:defRPr>
            </a:pPr>
            <a:endParaRPr u="none" dirty="0"/>
          </a:p>
          <a:p>
            <a:pPr marL="342900" indent="-342900">
              <a:buSzPct val="100000"/>
              <a:buFont typeface="Arial"/>
              <a:buChar char="•"/>
              <a:defRPr sz="2400" u="sng">
                <a:solidFill>
                  <a:srgbClr val="002060"/>
                </a:solidFill>
                <a:effectLst>
                  <a:outerShdw blurRad="38100" dist="38100" dir="2700000" rotWithShape="0">
                    <a:srgbClr val="000000">
                      <a:alpha val="43137"/>
                    </a:srgbClr>
                  </a:outerShdw>
                </a:effectLst>
              </a:defRPr>
            </a:pPr>
            <a:r>
              <a:rPr dirty="0"/>
              <a:t>by any labor organization </a:t>
            </a:r>
            <a:r>
              <a:rPr u="none" dirty="0"/>
              <a:t>on any matter relating to the employment of any employee; or the effect or interpretation, or a </a:t>
            </a:r>
            <a:r>
              <a:rPr dirty="0"/>
              <a:t>claim of a breach of the CBA</a:t>
            </a:r>
            <a:r>
              <a:rPr u="none" dirty="0"/>
              <a:t>; or </a:t>
            </a:r>
            <a:r>
              <a:rPr dirty="0"/>
              <a:t>affecting conditions of employment</a:t>
            </a:r>
            <a:r>
              <a:rPr u="none" dirty="0"/>
              <a:t>;</a:t>
            </a:r>
            <a:endParaRPr lang="en-US" u="none" dirty="0"/>
          </a:p>
          <a:p>
            <a:pPr>
              <a:buSzPct val="100000"/>
              <a:defRPr sz="2400" u="sng">
                <a:solidFill>
                  <a:srgbClr val="002060"/>
                </a:solidFill>
                <a:effectLst>
                  <a:outerShdw blurRad="38100" dist="38100" dir="2700000" rotWithShape="0">
                    <a:srgbClr val="000000">
                      <a:alpha val="43137"/>
                    </a:srgbClr>
                  </a:outerShdw>
                </a:effectLst>
              </a:defRPr>
            </a:pPr>
            <a:endParaRPr u="none" dirty="0"/>
          </a:p>
          <a:p>
            <a:pPr marL="342900" indent="-342900">
              <a:buSzPct val="100000"/>
              <a:buFont typeface="Arial"/>
              <a:buChar char="•"/>
              <a:defRPr sz="2400">
                <a:solidFill>
                  <a:srgbClr val="002060"/>
                </a:solidFill>
                <a:effectLst>
                  <a:outerShdw blurRad="38100" dist="38100" dir="2700000" rotWithShape="0">
                    <a:srgbClr val="000000">
                      <a:alpha val="43137"/>
                    </a:srgbClr>
                  </a:outerShdw>
                </a:effectLst>
              </a:defRPr>
            </a:pPr>
            <a:r>
              <a:rPr dirty="0"/>
              <a:t>by any </a:t>
            </a:r>
            <a:r>
              <a:rPr u="sng" dirty="0"/>
              <a:t>employee</a:t>
            </a:r>
            <a:r>
              <a:rPr dirty="0"/>
              <a:t>, </a:t>
            </a:r>
            <a:r>
              <a:rPr u="sng" dirty="0"/>
              <a:t>labor organization</a:t>
            </a:r>
            <a:r>
              <a:rPr dirty="0"/>
              <a:t>, or </a:t>
            </a:r>
            <a:r>
              <a:rPr u="sng" dirty="0"/>
              <a:t>agency</a:t>
            </a:r>
            <a:r>
              <a:rPr dirty="0"/>
              <a:t> concerning – the effect or interpretation, or a claim of breach, of a CBA; or law, </a:t>
            </a:r>
            <a:r>
              <a:rPr u="sng" dirty="0"/>
              <a:t>rule or applicable regulation</a:t>
            </a:r>
            <a:r>
              <a:rPr dirty="0"/>
              <a:t>.</a:t>
            </a:r>
          </a:p>
        </p:txBody>
      </p:sp>
    </p:spTree>
    <p:extLst>
      <p:ext uri="{BB962C8B-B14F-4D97-AF65-F5344CB8AC3E}">
        <p14:creationId xmlns:p14="http://schemas.microsoft.com/office/powerpoint/2010/main" val="989747521"/>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7961A9-2BED-4B7F-98AB-D96F74576197}"/>
              </a:ext>
            </a:extLst>
          </p:cNvPr>
          <p:cNvSpPr>
            <a:spLocks noGrp="1"/>
          </p:cNvSpPr>
          <p:nvPr>
            <p:ph type="body" sz="half" idx="1"/>
          </p:nvPr>
        </p:nvSpPr>
        <p:spPr>
          <a:xfrm>
            <a:off x="3546928" y="1963738"/>
            <a:ext cx="6027057" cy="4234312"/>
          </a:xfrm>
        </p:spPr>
        <p:txBody>
          <a:bodyPr/>
          <a:lstStyle/>
          <a:p>
            <a:r>
              <a:rPr lang="en-US" dirty="0"/>
              <a:t>A grieved party that is a member of the bargaining unit</a:t>
            </a:r>
          </a:p>
          <a:p>
            <a:r>
              <a:rPr lang="en-US" dirty="0"/>
              <a:t>An event or act, a violation</a:t>
            </a:r>
          </a:p>
          <a:p>
            <a:r>
              <a:rPr lang="en-US" dirty="0"/>
              <a:t>Condition of employment</a:t>
            </a:r>
          </a:p>
          <a:p>
            <a:r>
              <a:rPr lang="en-US" dirty="0"/>
              <a:t>Impact</a:t>
            </a:r>
          </a:p>
          <a:p>
            <a:r>
              <a:rPr lang="en-US" dirty="0"/>
              <a:t>Relief or remedy</a:t>
            </a:r>
          </a:p>
        </p:txBody>
      </p:sp>
      <p:sp>
        <p:nvSpPr>
          <p:cNvPr id="4" name="Title 3">
            <a:extLst>
              <a:ext uri="{FF2B5EF4-FFF2-40B4-BE49-F238E27FC236}">
                <a16:creationId xmlns:a16="http://schemas.microsoft.com/office/drawing/2014/main" id="{A769740F-DECF-4738-8259-DC668E8A10E9}"/>
              </a:ext>
            </a:extLst>
          </p:cNvPr>
          <p:cNvSpPr>
            <a:spLocks noGrp="1"/>
          </p:cNvSpPr>
          <p:nvPr>
            <p:ph type="title"/>
          </p:nvPr>
        </p:nvSpPr>
        <p:spPr>
          <a:xfrm>
            <a:off x="1762125" y="828675"/>
            <a:ext cx="6027057" cy="935038"/>
          </a:xfrm>
        </p:spPr>
        <p:txBody>
          <a:bodyPr>
            <a:normAutofit fontScale="90000"/>
          </a:bodyPr>
          <a:lstStyle/>
          <a:p>
            <a:r>
              <a:rPr lang="en-US" dirty="0"/>
              <a:t>For a Grievance to be found these things must exist:</a:t>
            </a:r>
          </a:p>
        </p:txBody>
      </p:sp>
      <p:sp>
        <p:nvSpPr>
          <p:cNvPr id="5" name="Text Placeholder 4">
            <a:extLst>
              <a:ext uri="{FF2B5EF4-FFF2-40B4-BE49-F238E27FC236}">
                <a16:creationId xmlns:a16="http://schemas.microsoft.com/office/drawing/2014/main" id="{47C38357-596A-4D6C-9043-C858DD1A193A}"/>
              </a:ext>
            </a:extLst>
          </p:cNvPr>
          <p:cNvSpPr>
            <a:spLocks noGrp="1"/>
          </p:cNvSpPr>
          <p:nvPr>
            <p:ph type="body" sz="quarter" idx="14"/>
          </p:nvPr>
        </p:nvSpPr>
        <p:spPr/>
        <p:txBody>
          <a:bodyPr>
            <a:normAutofit fontScale="47500" lnSpcReduction="20000"/>
          </a:bodyPr>
          <a:lstStyle/>
          <a:p>
            <a:endParaRPr lang="en-US"/>
          </a:p>
        </p:txBody>
      </p:sp>
    </p:spTree>
    <p:extLst>
      <p:ext uri="{BB962C8B-B14F-4D97-AF65-F5344CB8AC3E}">
        <p14:creationId xmlns:p14="http://schemas.microsoft.com/office/powerpoint/2010/main" val="179858788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13BF98A-6726-4B33-A92A-AFA7CB4EDADA}"/>
              </a:ext>
            </a:extLst>
          </p:cNvPr>
          <p:cNvPicPr>
            <a:picLocks noGrp="1" noChangeAspect="1"/>
          </p:cNvPicPr>
          <p:nvPr>
            <p:ph type="pic" sz="half" idx="13"/>
          </p:nvPr>
        </p:nvPicPr>
        <p:blipFill rotWithShape="1">
          <a:blip r:embed="rId4">
            <a:extLst>
              <a:ext uri="{28A0092B-C50C-407E-A947-70E740481C1C}">
                <a14:useLocalDpi xmlns:a14="http://schemas.microsoft.com/office/drawing/2010/main" val="0"/>
              </a:ext>
            </a:extLst>
          </a:blip>
          <a:srcRect l="4905"/>
          <a:stretch/>
        </p:blipFill>
        <p:spPr>
          <a:xfrm>
            <a:off x="799188" y="1843321"/>
            <a:ext cx="3374810" cy="4272681"/>
          </a:xfrm>
          <a:prstGeom prst="rect">
            <a:avLst/>
          </a:prstGeom>
        </p:spPr>
      </p:pic>
      <p:sp>
        <p:nvSpPr>
          <p:cNvPr id="1147" name="Shape 1147"/>
          <p:cNvSpPr>
            <a:spLocks noGrp="1"/>
          </p:cNvSpPr>
          <p:nvPr>
            <p:ph type="body" sz="half" idx="1"/>
          </p:nvPr>
        </p:nvSpPr>
        <p:spPr>
          <a:xfrm>
            <a:off x="4469754" y="1253331"/>
            <a:ext cx="6717792" cy="4351338"/>
          </a:xfrm>
          <a:prstGeom prst="rect">
            <a:avLst/>
          </a:prstGeom>
        </p:spPr>
        <p:txBody>
          <a:bodyPr vert="horz" lIns="91440" tIns="45720" rIns="91440" bIns="45720" rtlCol="0">
            <a:normAutofit fontScale="92500" lnSpcReduction="10000"/>
          </a:bodyPr>
          <a:lstStyle/>
          <a:p>
            <a:pPr marL="610361" lvl="1" indent="-228600">
              <a:spcBef>
                <a:spcPts val="800"/>
              </a:spcBef>
              <a:buFont typeface="Arial" panose="020B0604020202020204" pitchFamily="34" charset="0"/>
              <a:buChar char="•"/>
              <a:defRPr sz="2670"/>
            </a:pPr>
            <a:r>
              <a:rPr lang="en-US" sz="2400" kern="1200" dirty="0">
                <a:solidFill>
                  <a:srgbClr val="002060"/>
                </a:solidFill>
                <a:ea typeface="+mn-ea"/>
                <a:cs typeface="+mn-cs"/>
              </a:rPr>
              <a:t>Any claimed violation of Subchapter II of Title 5, United States Code (pertaining to protected concerted activity); </a:t>
            </a:r>
          </a:p>
          <a:p>
            <a:pPr marL="381761" lvl="1" indent="0">
              <a:spcBef>
                <a:spcPts val="800"/>
              </a:spcBef>
              <a:buNone/>
              <a:defRPr sz="2670"/>
            </a:pPr>
            <a:endParaRPr lang="en-US" sz="2400" kern="1200" dirty="0">
              <a:solidFill>
                <a:srgbClr val="002060"/>
              </a:solidFill>
              <a:ea typeface="+mn-ea"/>
              <a:cs typeface="+mn-cs"/>
            </a:endParaRPr>
          </a:p>
          <a:p>
            <a:pPr marL="610361" lvl="1" indent="-228600">
              <a:spcBef>
                <a:spcPts val="800"/>
              </a:spcBef>
              <a:buFont typeface="Arial" panose="020B0604020202020204" pitchFamily="34" charset="0"/>
              <a:buChar char="•"/>
              <a:defRPr sz="2670"/>
            </a:pPr>
            <a:r>
              <a:rPr lang="en-US" sz="2400" kern="1200" dirty="0">
                <a:solidFill>
                  <a:schemeClr val="tx1"/>
                </a:solidFill>
                <a:ea typeface="+mn-ea"/>
                <a:cs typeface="+mn-cs"/>
              </a:rPr>
              <a:t>Retirement, life insurance, or health benefits; </a:t>
            </a:r>
          </a:p>
          <a:p>
            <a:pPr marL="381761" lvl="1" indent="0">
              <a:spcBef>
                <a:spcPts val="800"/>
              </a:spcBef>
              <a:buNone/>
              <a:defRPr sz="2670"/>
            </a:pPr>
            <a:endParaRPr lang="en-US" sz="2400" kern="1200" dirty="0">
              <a:solidFill>
                <a:srgbClr val="002060"/>
              </a:solidFill>
              <a:ea typeface="+mn-ea"/>
              <a:cs typeface="+mn-cs"/>
            </a:endParaRPr>
          </a:p>
          <a:p>
            <a:pPr marL="610361" lvl="1" indent="-228600">
              <a:spcBef>
                <a:spcPts val="800"/>
              </a:spcBef>
              <a:buFont typeface="Arial" panose="020B0604020202020204" pitchFamily="34" charset="0"/>
              <a:buChar char="•"/>
              <a:defRPr sz="2670"/>
            </a:pPr>
            <a:r>
              <a:rPr lang="en-US" sz="2400" kern="1200" dirty="0">
                <a:solidFill>
                  <a:srgbClr val="002060"/>
                </a:solidFill>
                <a:ea typeface="+mn-ea"/>
                <a:cs typeface="+mn-cs"/>
              </a:rPr>
              <a:t>Suspension or removal under 7532 of Title 5, USC (concerning national security)</a:t>
            </a:r>
          </a:p>
          <a:p>
            <a:pPr marL="381761" lvl="1" indent="0">
              <a:spcBef>
                <a:spcPts val="800"/>
              </a:spcBef>
              <a:buNone/>
              <a:defRPr sz="2670"/>
            </a:pPr>
            <a:endParaRPr lang="en-US" sz="2400" kern="1200" dirty="0">
              <a:solidFill>
                <a:srgbClr val="002060"/>
              </a:solidFill>
              <a:ea typeface="+mn-ea"/>
              <a:cs typeface="+mn-cs"/>
            </a:endParaRPr>
          </a:p>
          <a:p>
            <a:pPr marL="610361" lvl="1" indent="-228600">
              <a:spcBef>
                <a:spcPts val="800"/>
              </a:spcBef>
              <a:buFont typeface="Arial" panose="020B0604020202020204" pitchFamily="34" charset="0"/>
              <a:buChar char="•"/>
              <a:defRPr sz="2670"/>
            </a:pPr>
            <a:r>
              <a:rPr lang="en-US" sz="2400" kern="1200" dirty="0">
                <a:solidFill>
                  <a:schemeClr val="tx1"/>
                </a:solidFill>
                <a:ea typeface="+mn-ea"/>
                <a:cs typeface="+mn-cs"/>
              </a:rPr>
              <a:t>Any examination, certification, or appointment; or the classification of any position, which does not result in the reduction in grade or pay of an employee. </a:t>
            </a:r>
          </a:p>
        </p:txBody>
      </p:sp>
      <p:sp>
        <p:nvSpPr>
          <p:cNvPr id="1148" name="Shape 1148"/>
          <p:cNvSpPr>
            <a:spLocks noGrp="1"/>
          </p:cNvSpPr>
          <p:nvPr>
            <p:ph type="title"/>
          </p:nvPr>
        </p:nvSpPr>
        <p:spPr>
          <a:xfrm>
            <a:off x="799188" y="741998"/>
            <a:ext cx="10515600" cy="679904"/>
          </a:xfrm>
          <a:prstGeom prst="rect">
            <a:avLst/>
          </a:prstGeom>
        </p:spPr>
        <p:txBody>
          <a:bodyPr vert="horz" lIns="91440" tIns="45720" rIns="91440" bIns="45720" rtlCol="0" anchor="ctr">
            <a:noAutofit/>
          </a:bodyPr>
          <a:lstStyle/>
          <a:p>
            <a:pPr>
              <a:spcBef>
                <a:spcPct val="0"/>
              </a:spcBef>
            </a:pPr>
            <a:r>
              <a:rPr lang="en-US" sz="6000" kern="1200" dirty="0">
                <a:effectLst>
                  <a:outerShdw blurRad="38100" dist="38100" dir="2700000" algn="tl">
                    <a:srgbClr val="000000">
                      <a:alpha val="43137"/>
                    </a:srgbClr>
                  </a:outerShdw>
                </a:effectLst>
              </a:rPr>
              <a:t>A Grievance </a:t>
            </a:r>
            <a:r>
              <a:rPr lang="en-US" sz="6000" kern="1200" dirty="0">
                <a:solidFill>
                  <a:schemeClr val="accent5">
                    <a:lumMod val="75000"/>
                  </a:schemeClr>
                </a:solidFill>
                <a:effectLst>
                  <a:outerShdw blurRad="38100" dist="38100" dir="2700000" algn="tl">
                    <a:srgbClr val="000000">
                      <a:alpha val="43137"/>
                    </a:srgbClr>
                  </a:outerShdw>
                </a:effectLst>
              </a:rPr>
              <a:t>CANNOT</a:t>
            </a:r>
            <a:r>
              <a:rPr lang="en-US" sz="6000" kern="1200" dirty="0">
                <a:effectLst>
                  <a:outerShdw blurRad="38100" dist="38100" dir="2700000" algn="tl">
                    <a:srgbClr val="000000">
                      <a:alpha val="43137"/>
                    </a:srgbClr>
                  </a:outerShdw>
                </a:effectLst>
              </a:rPr>
              <a:t> Concern:</a:t>
            </a:r>
            <a:br>
              <a:rPr lang="en-US" sz="6000" kern="1200" dirty="0">
                <a:effectLst>
                  <a:outerShdw blurRad="38100" dist="38100" dir="2700000" algn="tl">
                    <a:srgbClr val="000000">
                      <a:alpha val="43137"/>
                    </a:srgbClr>
                  </a:outerShdw>
                </a:effectLst>
              </a:rPr>
            </a:br>
            <a:endParaRPr lang="en-US" sz="6000" kern="1200" dirty="0">
              <a:effectLst>
                <a:outerShdw blurRad="38100" dist="38100" dir="2700000" algn="tl">
                  <a:srgbClr val="000000">
                    <a:alpha val="43137"/>
                  </a:srgbClr>
                </a:outerShdw>
              </a:effectLst>
            </a:endParaRPr>
          </a:p>
        </p:txBody>
      </p:sp>
      <p:sp>
        <p:nvSpPr>
          <p:cNvPr id="5" name="Shape 1019">
            <a:extLst>
              <a:ext uri="{FF2B5EF4-FFF2-40B4-BE49-F238E27FC236}">
                <a16:creationId xmlns:a16="http://schemas.microsoft.com/office/drawing/2014/main" id="{554ED46C-1092-4634-8AA3-5684F62BE109}"/>
              </a:ext>
            </a:extLst>
          </p:cNvPr>
          <p:cNvSpPr/>
          <p:nvPr/>
        </p:nvSpPr>
        <p:spPr>
          <a:xfrm>
            <a:off x="7745350" y="5311870"/>
            <a:ext cx="4572001" cy="980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b="1">
                <a:effectLst>
                  <a:outerShdw blurRad="38100" dist="38100" dir="2700000" rotWithShape="0">
                    <a:srgbClr val="000000">
                      <a:alpha val="43137"/>
                    </a:srgbClr>
                  </a:outerShdw>
                </a:effectLst>
              </a:defRPr>
            </a:pPr>
            <a:r>
              <a:rPr dirty="0">
                <a:solidFill>
                  <a:schemeClr val="accent1">
                    <a:lumMod val="75000"/>
                  </a:schemeClr>
                </a:solidFill>
              </a:rPr>
              <a:t>Citation</a:t>
            </a:r>
            <a:r>
              <a:rPr b="0" dirty="0">
                <a:solidFill>
                  <a:schemeClr val="accent1">
                    <a:lumMod val="75000"/>
                  </a:schemeClr>
                </a:solidFill>
              </a:rPr>
              <a:t>:  	§7121(</a:t>
            </a:r>
            <a:r>
              <a:rPr lang="en-US" b="0" dirty="0">
                <a:solidFill>
                  <a:schemeClr val="accent1">
                    <a:lumMod val="75000"/>
                  </a:schemeClr>
                </a:solidFill>
              </a:rPr>
              <a:t>c</a:t>
            </a:r>
            <a:r>
              <a:rPr b="0" dirty="0">
                <a:solidFill>
                  <a:schemeClr val="accent1">
                    <a:lumMod val="75000"/>
                  </a:schemeClr>
                </a:solidFill>
              </a:rPr>
              <a:t>) </a:t>
            </a:r>
          </a:p>
          <a:p>
            <a:pPr>
              <a:defRPr sz="2800">
                <a:solidFill>
                  <a:srgbClr val="FFFF00"/>
                </a:solidFill>
                <a:effectLst>
                  <a:outerShdw blurRad="38100" dist="38100" dir="2700000" rotWithShape="0">
                    <a:srgbClr val="000000">
                      <a:alpha val="43137"/>
                    </a:srgbClr>
                  </a:outerShdw>
                </a:effectLst>
              </a:defRPr>
            </a:pPr>
            <a:r>
              <a:rPr dirty="0">
                <a:solidFill>
                  <a:schemeClr val="accent1">
                    <a:lumMod val="75000"/>
                  </a:schemeClr>
                </a:solidFill>
              </a:rPr>
              <a:t>	</a:t>
            </a:r>
          </a:p>
        </p:txBody>
      </p:sp>
    </p:spTree>
    <p:custDataLst>
      <p:tags r:id="rId1"/>
    </p:custDataLst>
    <p:extLst>
      <p:ext uri="{BB962C8B-B14F-4D97-AF65-F5344CB8AC3E}">
        <p14:creationId xmlns:p14="http://schemas.microsoft.com/office/powerpoint/2010/main" val="2900457578"/>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15D4DE-9B14-4ED2-8FDB-A0F548DDA970}"/>
              </a:ext>
            </a:extLst>
          </p:cNvPr>
          <p:cNvSpPr>
            <a:spLocks noGrp="1"/>
          </p:cNvSpPr>
          <p:nvPr>
            <p:ph type="body" sz="half" idx="1"/>
          </p:nvPr>
        </p:nvSpPr>
        <p:spPr>
          <a:xfrm>
            <a:off x="1443840" y="2018674"/>
            <a:ext cx="10087099" cy="3970339"/>
          </a:xfrm>
        </p:spPr>
        <p:txBody>
          <a:bodyPr/>
          <a:lstStyle/>
          <a:p>
            <a:r>
              <a:rPr lang="en-US" b="1" dirty="0">
                <a:solidFill>
                  <a:schemeClr val="accent5">
                    <a:lumMod val="75000"/>
                  </a:schemeClr>
                </a:solidFill>
              </a:rPr>
              <a:t>Read and listen to the scenario. Think about whether or not the scenario presented is a Grievance or ULP. Think about why/why not. </a:t>
            </a:r>
          </a:p>
          <a:p>
            <a:pPr marL="0" indent="0">
              <a:buNone/>
            </a:pPr>
            <a:endParaRPr lang="en-US" b="1" dirty="0">
              <a:solidFill>
                <a:schemeClr val="accent5">
                  <a:lumMod val="75000"/>
                </a:schemeClr>
              </a:solidFill>
            </a:endParaRPr>
          </a:p>
          <a:p>
            <a:r>
              <a:rPr lang="en-US" b="1" dirty="0">
                <a:solidFill>
                  <a:schemeClr val="accent5">
                    <a:lumMod val="75000"/>
                  </a:schemeClr>
                </a:solidFill>
              </a:rPr>
              <a:t>Submit your answer using the poll or chat box</a:t>
            </a:r>
          </a:p>
        </p:txBody>
      </p:sp>
      <p:sp>
        <p:nvSpPr>
          <p:cNvPr id="3" name="Title 2">
            <a:extLst>
              <a:ext uri="{FF2B5EF4-FFF2-40B4-BE49-F238E27FC236}">
                <a16:creationId xmlns:a16="http://schemas.microsoft.com/office/drawing/2014/main" id="{60EA20CB-7D90-4184-ABAC-B5ECA6F0E757}"/>
              </a:ext>
            </a:extLst>
          </p:cNvPr>
          <p:cNvSpPr>
            <a:spLocks noGrp="1"/>
          </p:cNvSpPr>
          <p:nvPr>
            <p:ph type="title"/>
          </p:nvPr>
        </p:nvSpPr>
        <p:spPr>
          <a:xfrm>
            <a:off x="707571" y="479338"/>
            <a:ext cx="10515600" cy="1325564"/>
          </a:xfrm>
        </p:spPr>
        <p:txBody>
          <a:bodyPr>
            <a:normAutofit/>
          </a:bodyPr>
          <a:lstStyle/>
          <a:p>
            <a:r>
              <a:rPr lang="en-US" sz="6600" b="1" dirty="0">
                <a:effectLst>
                  <a:outerShdw blurRad="38100" dist="38100" dir="2700000" algn="tl">
                    <a:srgbClr val="000000">
                      <a:alpha val="43137"/>
                    </a:srgbClr>
                  </a:outerShdw>
                </a:effectLst>
              </a:rPr>
              <a:t>Activity: Grievance or ULP? </a:t>
            </a:r>
          </a:p>
        </p:txBody>
      </p:sp>
      <p:sp>
        <p:nvSpPr>
          <p:cNvPr id="4" name="Text Placeholder 3">
            <a:extLst>
              <a:ext uri="{FF2B5EF4-FFF2-40B4-BE49-F238E27FC236}">
                <a16:creationId xmlns:a16="http://schemas.microsoft.com/office/drawing/2014/main" id="{089D7979-FE9F-4C0B-9C53-416FB40C3C36}"/>
              </a:ext>
            </a:extLst>
          </p:cNvPr>
          <p:cNvSpPr>
            <a:spLocks noGrp="1"/>
          </p:cNvSpPr>
          <p:nvPr>
            <p:ph type="body" sz="quarter" idx="13"/>
          </p:nvPr>
        </p:nvSpPr>
        <p:spPr/>
        <p:txBody>
          <a:bodyPr>
            <a:normAutofit fontScale="47500" lnSpcReduction="20000"/>
          </a:bodyPr>
          <a:lstStyle/>
          <a:p>
            <a:endParaRPr lang="en-US"/>
          </a:p>
        </p:txBody>
      </p:sp>
    </p:spTree>
    <p:extLst>
      <p:ext uri="{BB962C8B-B14F-4D97-AF65-F5344CB8AC3E}">
        <p14:creationId xmlns:p14="http://schemas.microsoft.com/office/powerpoint/2010/main" val="373522557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5" name="Straight Arrow Connector 114">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EE190B5-C1F9-4A48-93C9-AC7A94A973D1}"/>
              </a:ext>
            </a:extLst>
          </p:cNvPr>
          <p:cNvPicPr>
            <a:picLocks noChangeAspect="1"/>
          </p:cNvPicPr>
          <p:nvPr/>
        </p:nvPicPr>
        <p:blipFill rotWithShape="1">
          <a:blip r:embed="rId3"/>
          <a:srcRect l="6066"/>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134" name="Shape 1134"/>
          <p:cNvSpPr>
            <a:spLocks noGrp="1"/>
          </p:cNvSpPr>
          <p:nvPr>
            <p:ph type="body" sz="half" idx="1"/>
          </p:nvPr>
        </p:nvSpPr>
        <p:spPr>
          <a:xfrm>
            <a:off x="310269" y="499312"/>
            <a:ext cx="5347921" cy="4042208"/>
          </a:xfrm>
          <a:prstGeom prst="rect">
            <a:avLst/>
          </a:prstGeom>
        </p:spPr>
        <p:txBody>
          <a:bodyPr vert="horz" lIns="91440" tIns="45720" rIns="91440" bIns="45720" rtlCol="0">
            <a:normAutofit fontScale="92500" lnSpcReduction="20000"/>
          </a:bodyPr>
          <a:lstStyle/>
          <a:p>
            <a:pPr marL="0" indent="0" algn="ctr">
              <a:buNone/>
            </a:pPr>
            <a:r>
              <a:rPr lang="en-US" sz="3600" kern="1200" dirty="0">
                <a:solidFill>
                  <a:schemeClr val="tx1"/>
                </a:solidFill>
                <a:latin typeface="+mn-lt"/>
                <a:ea typeface="+mn-ea"/>
                <a:cs typeface="+mn-cs"/>
              </a:rPr>
              <a:t>Robert comes to you to complain that he was injured on the job recently. </a:t>
            </a:r>
          </a:p>
          <a:p>
            <a:pPr marL="0" indent="0" algn="ctr">
              <a:buNone/>
            </a:pPr>
            <a:endParaRPr lang="en-US" sz="3600" kern="1200" dirty="0">
              <a:solidFill>
                <a:schemeClr val="tx1"/>
              </a:solidFill>
              <a:latin typeface="+mn-lt"/>
              <a:ea typeface="+mn-ea"/>
              <a:cs typeface="+mn-cs"/>
            </a:endParaRPr>
          </a:p>
          <a:p>
            <a:pPr marL="0" indent="0" algn="ctr">
              <a:buNone/>
            </a:pPr>
            <a:endParaRPr lang="en-US" sz="3600" kern="1200" dirty="0">
              <a:solidFill>
                <a:schemeClr val="tx1"/>
              </a:solidFill>
              <a:latin typeface="+mn-lt"/>
              <a:ea typeface="+mn-ea"/>
              <a:cs typeface="+mn-cs"/>
            </a:endParaRPr>
          </a:p>
          <a:p>
            <a:pPr marL="0" indent="0" algn="ctr">
              <a:buNone/>
            </a:pPr>
            <a:r>
              <a:rPr lang="en-US" sz="3600" kern="1200" dirty="0">
                <a:solidFill>
                  <a:schemeClr val="tx1"/>
                </a:solidFill>
                <a:latin typeface="+mn-lt"/>
                <a:ea typeface="+mn-ea"/>
                <a:cs typeface="+mn-cs"/>
              </a:rPr>
              <a:t>He tells you that the Workers Compensation program denied him benefits. </a:t>
            </a:r>
          </a:p>
          <a:p>
            <a:pPr marL="0">
              <a:buFont typeface="Arial" panose="020B0604020202020204" pitchFamily="34" charset="0"/>
              <a:buChar char="•"/>
            </a:pPr>
            <a:endParaRPr lang="en-US" sz="2800" kern="1200" dirty="0">
              <a:solidFill>
                <a:schemeClr val="tx1"/>
              </a:solidFill>
              <a:latin typeface="+mn-lt"/>
              <a:ea typeface="+mn-ea"/>
              <a:cs typeface="+mn-cs"/>
            </a:endParaRPr>
          </a:p>
        </p:txBody>
      </p:sp>
      <p:sp>
        <p:nvSpPr>
          <p:cNvPr id="9" name="TextBox 8">
            <a:extLst>
              <a:ext uri="{FF2B5EF4-FFF2-40B4-BE49-F238E27FC236}">
                <a16:creationId xmlns:a16="http://schemas.microsoft.com/office/drawing/2014/main" id="{71F472ED-43B7-4FCC-BAF3-0D28B309728E}"/>
              </a:ext>
            </a:extLst>
          </p:cNvPr>
          <p:cNvSpPr txBox="1"/>
          <p:nvPr/>
        </p:nvSpPr>
        <p:spPr>
          <a:xfrm>
            <a:off x="89609" y="4541520"/>
            <a:ext cx="7410681" cy="173736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ctr" fontAlgn="auto" hangingPunct="1">
              <a:lnSpc>
                <a:spcPct val="90000"/>
              </a:lnSpc>
              <a:spcBef>
                <a:spcPct val="0"/>
              </a:spcBef>
              <a:spcAft>
                <a:spcPts val="600"/>
              </a:spcAft>
              <a:buClrTx/>
              <a:buSzTx/>
              <a:tabLst/>
              <a:defRPr/>
            </a:pPr>
            <a:r>
              <a:rPr kumimoji="0" lang="en-US" sz="3200" b="1" u="none" strike="noStrike" kern="1200" cap="none" spc="0" normalizeH="0" baseline="0" noProof="0" dirty="0">
                <a:ln>
                  <a:noFill/>
                </a:ln>
                <a:solidFill>
                  <a:schemeClr val="tx1"/>
                </a:solidFill>
                <a:effectLst/>
                <a:uLnTx/>
                <a:uFillTx/>
                <a:sym typeface="Calibri"/>
              </a:rPr>
              <a:t>Is this a grievance, a ULP, or just a complaint? </a:t>
            </a:r>
          </a:p>
          <a:p>
            <a:pPr marL="0" marR="0" lvl="0" indent="0" algn="ctr" fontAlgn="auto" hangingPunct="1">
              <a:lnSpc>
                <a:spcPct val="90000"/>
              </a:lnSpc>
              <a:spcBef>
                <a:spcPct val="0"/>
              </a:spcBef>
              <a:spcAft>
                <a:spcPts val="600"/>
              </a:spcAft>
              <a:buClrTx/>
              <a:buSzTx/>
              <a:tabLst/>
              <a:defRPr/>
            </a:pPr>
            <a:r>
              <a:rPr kumimoji="0" lang="en-US" sz="3200" b="1" u="none" strike="noStrike" kern="1200" cap="none" spc="0" normalizeH="0" baseline="0" noProof="0" dirty="0">
                <a:ln>
                  <a:noFill/>
                </a:ln>
                <a:solidFill>
                  <a:schemeClr val="tx1"/>
                </a:solidFill>
                <a:effectLst/>
                <a:uLnTx/>
                <a:uFillTx/>
                <a:sym typeface="Calibri"/>
              </a:rPr>
              <a:t>USE THE CHAT BOX</a:t>
            </a:r>
          </a:p>
        </p:txBody>
      </p:sp>
    </p:spTree>
    <p:extLst>
      <p:ext uri="{BB962C8B-B14F-4D97-AF65-F5344CB8AC3E}">
        <p14:creationId xmlns:p14="http://schemas.microsoft.com/office/powerpoint/2010/main" val="32026235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9"/>
                                        </p:tgtEl>
                                      </p:cBhvr>
                                    </p:animEffect>
                                    <p:animScale>
                                      <p:cBhvr>
                                        <p:cTn id="7" dur="10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2" name="Rectangle 131">
            <a:extLst>
              <a:ext uri="{FF2B5EF4-FFF2-40B4-BE49-F238E27FC236}">
                <a16:creationId xmlns:a16="http://schemas.microsoft.com/office/drawing/2014/main" id="{E4F9F79B-A093-478E-96B5-EE02BC93A85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Straight Connector 133">
            <a:extLst>
              <a:ext uri="{FF2B5EF4-FFF2-40B4-BE49-F238E27FC236}">
                <a16:creationId xmlns:a16="http://schemas.microsoft.com/office/drawing/2014/main" id="{D4C22394-EBC2-4FAF-A555-6C02D589EED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F7194F93-1F71-4A70-9DF1-28F1837711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1147" y="5004581"/>
            <a:ext cx="962395" cy="962395"/>
          </a:xfrm>
          <a:prstGeom prst="ellipse">
            <a:avLst/>
          </a:prstGeom>
          <a:solidFill>
            <a:srgbClr val="8B6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9BBC0C84-DC2A-43AE-9576-0A44295E8B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rgbClr val="D67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11EECA7-D701-436F-B1EE-5D5C92E4E127}"/>
              </a:ext>
            </a:extLst>
          </p:cNvPr>
          <p:cNvPicPr>
            <a:picLocks noChangeAspect="1"/>
          </p:cNvPicPr>
          <p:nvPr/>
        </p:nvPicPr>
        <p:blipFill rotWithShape="1">
          <a:blip r:embed="rId3"/>
          <a:srcRect l="20132" r="883"/>
          <a:stretch/>
        </p:blipFill>
        <p:spPr>
          <a:xfrm>
            <a:off x="6492114"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1215" name="Shape 1215"/>
          <p:cNvSpPr>
            <a:spLocks noGrp="1"/>
          </p:cNvSpPr>
          <p:nvPr>
            <p:ph type="body" sz="half" idx="1"/>
          </p:nvPr>
        </p:nvSpPr>
        <p:spPr>
          <a:xfrm>
            <a:off x="368136" y="595293"/>
            <a:ext cx="5948582" cy="3463951"/>
          </a:xfrm>
          <a:prstGeom prst="rect">
            <a:avLst/>
          </a:prstGeom>
        </p:spPr>
        <p:txBody>
          <a:bodyPr vert="horz" lIns="91440" tIns="45720" rIns="91440" bIns="45720" rtlCol="0" anchor="ctr">
            <a:normAutofit/>
          </a:bodyPr>
          <a:lstStyle/>
          <a:p>
            <a:pPr marL="0" indent="0">
              <a:buSzTx/>
              <a:buNone/>
              <a:defRPr>
                <a:solidFill>
                  <a:srgbClr val="FFFF00"/>
                </a:solidFill>
              </a:defRPr>
            </a:pPr>
            <a:r>
              <a:rPr lang="en-US" sz="4800" kern="1200" dirty="0">
                <a:solidFill>
                  <a:schemeClr val="tx1"/>
                </a:solidFill>
                <a:latin typeface="+mn-lt"/>
                <a:ea typeface="+mn-ea"/>
                <a:cs typeface="+mn-cs"/>
              </a:rPr>
              <a:t>As the Union Representative, you were denied official time to organize a lunch and learn. </a:t>
            </a:r>
          </a:p>
          <a:p>
            <a:pPr marL="0">
              <a:buSzTx/>
              <a:buFont typeface="Arial" panose="020B0604020202020204" pitchFamily="34" charset="0"/>
              <a:buChar char="•"/>
            </a:pPr>
            <a:endParaRPr lang="en-US" sz="3200" kern="1200" dirty="0">
              <a:solidFill>
                <a:schemeClr val="tx1"/>
              </a:solidFill>
              <a:latin typeface="+mn-lt"/>
              <a:ea typeface="+mn-ea"/>
              <a:cs typeface="+mn-cs"/>
            </a:endParaRPr>
          </a:p>
        </p:txBody>
      </p:sp>
      <p:sp>
        <p:nvSpPr>
          <p:cNvPr id="4" name="TextBox 3">
            <a:extLst>
              <a:ext uri="{FF2B5EF4-FFF2-40B4-BE49-F238E27FC236}">
                <a16:creationId xmlns:a16="http://schemas.microsoft.com/office/drawing/2014/main" id="{FBF888AC-6B9C-4D08-84AC-8DF507C7C0C1}"/>
              </a:ext>
            </a:extLst>
          </p:cNvPr>
          <p:cNvSpPr txBox="1"/>
          <p:nvPr/>
        </p:nvSpPr>
        <p:spPr>
          <a:xfrm>
            <a:off x="640079" y="4526280"/>
            <a:ext cx="7410681" cy="173736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ctr" fontAlgn="auto" hangingPunct="1">
              <a:lnSpc>
                <a:spcPct val="90000"/>
              </a:lnSpc>
              <a:spcBef>
                <a:spcPct val="0"/>
              </a:spcBef>
              <a:spcAft>
                <a:spcPts val="600"/>
              </a:spcAft>
              <a:buClrTx/>
              <a:buSzTx/>
              <a:tabLst/>
              <a:defRPr/>
            </a:pPr>
            <a:r>
              <a:rPr kumimoji="0" lang="en-US" sz="3400" b="1" u="none" strike="noStrike" kern="1200" cap="none" spc="0" normalizeH="0" baseline="0" noProof="0" dirty="0">
                <a:ln>
                  <a:noFill/>
                </a:ln>
                <a:solidFill>
                  <a:schemeClr val="tx1"/>
                </a:solidFill>
                <a:effectLst/>
                <a:uLnTx/>
                <a:uFillTx/>
                <a:sym typeface="Calibri"/>
              </a:rPr>
              <a:t>Is this a grievance, a ULP, or just a complaint? </a:t>
            </a:r>
          </a:p>
          <a:p>
            <a:pPr marL="0" marR="0" lvl="0" indent="0" algn="ctr" fontAlgn="auto" hangingPunct="1">
              <a:lnSpc>
                <a:spcPct val="90000"/>
              </a:lnSpc>
              <a:spcBef>
                <a:spcPct val="0"/>
              </a:spcBef>
              <a:spcAft>
                <a:spcPts val="600"/>
              </a:spcAft>
              <a:buClrTx/>
              <a:buSzTx/>
              <a:tabLst/>
              <a:defRPr/>
            </a:pPr>
            <a:r>
              <a:rPr kumimoji="0" lang="en-US" sz="3400" b="1" u="none" strike="noStrike" kern="1200" cap="none" spc="0" normalizeH="0" baseline="0" noProof="0" dirty="0">
                <a:ln>
                  <a:noFill/>
                </a:ln>
                <a:solidFill>
                  <a:schemeClr val="tx1"/>
                </a:solidFill>
                <a:effectLst/>
                <a:uLnTx/>
                <a:uFillTx/>
                <a:sym typeface="Calibri"/>
              </a:rPr>
              <a:t>USE THE CHAT BOX</a:t>
            </a:r>
          </a:p>
        </p:txBody>
      </p:sp>
    </p:spTree>
    <p:extLst>
      <p:ext uri="{BB962C8B-B14F-4D97-AF65-F5344CB8AC3E}">
        <p14:creationId xmlns:p14="http://schemas.microsoft.com/office/powerpoint/2010/main" val="16929156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4"/>
                                        </p:tgtEl>
                                      </p:cBhvr>
                                    </p:animEffect>
                                    <p:animScale>
                                      <p:cBhvr>
                                        <p:cTn id="7" dur="10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5" name="Straight Arrow Connector 74">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CA59D9C-A387-4DD6-96FA-EAF908B1ED3E}"/>
              </a:ext>
            </a:extLst>
          </p:cNvPr>
          <p:cNvPicPr>
            <a:picLocks noChangeAspect="1"/>
          </p:cNvPicPr>
          <p:nvPr/>
        </p:nvPicPr>
        <p:blipFill rotWithShape="1">
          <a:blip r:embed="rId3"/>
          <a:srcRect l="18516" r="2026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222" name="Shape 1222"/>
          <p:cNvSpPr>
            <a:spLocks noGrp="1"/>
          </p:cNvSpPr>
          <p:nvPr>
            <p:ph type="body" sz="half" idx="1"/>
          </p:nvPr>
        </p:nvSpPr>
        <p:spPr>
          <a:xfrm>
            <a:off x="352933" y="332509"/>
            <a:ext cx="5743067" cy="4429496"/>
          </a:xfrm>
          <a:prstGeom prst="rect">
            <a:avLst/>
          </a:prstGeom>
        </p:spPr>
        <p:txBody>
          <a:bodyPr vert="horz" lIns="91440" tIns="45720" rIns="91440" bIns="45720" rtlCol="0">
            <a:normAutofit/>
          </a:bodyPr>
          <a:lstStyle/>
          <a:p>
            <a:pPr marL="0" indent="0">
              <a:buSzTx/>
              <a:buNone/>
              <a:defRPr>
                <a:solidFill>
                  <a:srgbClr val="FFFF00"/>
                </a:solidFill>
              </a:defRPr>
            </a:pPr>
            <a:r>
              <a:rPr lang="en-US" kern="1200" dirty="0">
                <a:solidFill>
                  <a:schemeClr val="tx1"/>
                </a:solidFill>
                <a:latin typeface="+mn-lt"/>
                <a:ea typeface="+mn-ea"/>
                <a:cs typeface="+mn-cs"/>
              </a:rPr>
              <a:t>Cynthia recently requested a temporary telework schedule to provide elderly care for her mother who just got out of the rest home.</a:t>
            </a:r>
          </a:p>
          <a:p>
            <a:pPr marL="0" indent="0">
              <a:buSzTx/>
              <a:buNone/>
              <a:defRPr>
                <a:solidFill>
                  <a:srgbClr val="FFFF00"/>
                </a:solidFill>
              </a:defRPr>
            </a:pPr>
            <a:r>
              <a:rPr lang="en-US" kern="1200" dirty="0">
                <a:solidFill>
                  <a:schemeClr val="tx1"/>
                </a:solidFill>
                <a:latin typeface="+mn-lt"/>
                <a:ea typeface="+mn-ea"/>
                <a:cs typeface="+mn-cs"/>
              </a:rPr>
              <a:t>  </a:t>
            </a:r>
          </a:p>
          <a:p>
            <a:pPr marL="0">
              <a:buSzTx/>
              <a:buFont typeface="Arial" panose="020B0604020202020204" pitchFamily="34" charset="0"/>
              <a:buChar char="•"/>
              <a:defRPr>
                <a:solidFill>
                  <a:srgbClr val="FFFF00"/>
                </a:solidFill>
              </a:defRPr>
            </a:pPr>
            <a:endParaRPr lang="en-US" kern="1200" dirty="0">
              <a:solidFill>
                <a:schemeClr val="tx1"/>
              </a:solidFill>
              <a:latin typeface="+mn-lt"/>
              <a:ea typeface="+mn-ea"/>
              <a:cs typeface="+mn-cs"/>
            </a:endParaRPr>
          </a:p>
          <a:p>
            <a:pPr marL="0" indent="0">
              <a:buSzTx/>
              <a:buNone/>
              <a:defRPr>
                <a:solidFill>
                  <a:srgbClr val="FFFF00"/>
                </a:solidFill>
              </a:defRPr>
            </a:pPr>
            <a:r>
              <a:rPr lang="en-US" kern="1200" dirty="0">
                <a:solidFill>
                  <a:schemeClr val="tx1"/>
                </a:solidFill>
                <a:latin typeface="+mn-lt"/>
                <a:ea typeface="+mn-ea"/>
                <a:cs typeface="+mn-cs"/>
              </a:rPr>
              <a:t>Her request was denied and she wants to file a grievance. </a:t>
            </a:r>
          </a:p>
          <a:p>
            <a:pPr marL="0">
              <a:buSzTx/>
              <a:buFont typeface="Arial" panose="020B0604020202020204" pitchFamily="34" charset="0"/>
              <a:buChar char="•"/>
              <a:defRPr>
                <a:solidFill>
                  <a:srgbClr val="FFFF00"/>
                </a:solidFill>
              </a:defRPr>
            </a:pPr>
            <a:endParaRPr lang="en-US" sz="1800" kern="1200" dirty="0">
              <a:solidFill>
                <a:schemeClr val="tx1"/>
              </a:solidFill>
              <a:latin typeface="+mn-lt"/>
              <a:ea typeface="+mn-ea"/>
              <a:cs typeface="+mn-cs"/>
            </a:endParaRPr>
          </a:p>
          <a:p>
            <a:pPr marL="0">
              <a:buSzTx/>
              <a:buFont typeface="Arial" panose="020B0604020202020204" pitchFamily="34" charset="0"/>
              <a:buChar char="•"/>
            </a:pPr>
            <a:endParaRPr lang="en-US" sz="1800" kern="1200" dirty="0">
              <a:solidFill>
                <a:schemeClr val="tx1"/>
              </a:solidFill>
              <a:latin typeface="+mn-lt"/>
              <a:ea typeface="+mn-ea"/>
              <a:cs typeface="+mn-cs"/>
            </a:endParaRPr>
          </a:p>
        </p:txBody>
      </p:sp>
      <p:sp>
        <p:nvSpPr>
          <p:cNvPr id="4" name="TextBox 3">
            <a:extLst>
              <a:ext uri="{FF2B5EF4-FFF2-40B4-BE49-F238E27FC236}">
                <a16:creationId xmlns:a16="http://schemas.microsoft.com/office/drawing/2014/main" id="{764AB46C-314B-42E8-B32C-52194DE2D1BA}"/>
              </a:ext>
            </a:extLst>
          </p:cNvPr>
          <p:cNvSpPr txBox="1"/>
          <p:nvPr/>
        </p:nvSpPr>
        <p:spPr>
          <a:xfrm>
            <a:off x="1463828" y="4246221"/>
            <a:ext cx="5120114" cy="1692794"/>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ctr" fontAlgn="auto" hangingPunct="1">
              <a:lnSpc>
                <a:spcPct val="90000"/>
              </a:lnSpc>
              <a:spcBef>
                <a:spcPct val="0"/>
              </a:spcBef>
              <a:spcAft>
                <a:spcPts val="600"/>
              </a:spcAft>
              <a:buClrTx/>
              <a:buSzTx/>
              <a:tabLst/>
              <a:defRPr/>
            </a:pPr>
            <a:r>
              <a:rPr kumimoji="0" lang="en-US" sz="3400" b="1" u="none" strike="noStrike" kern="1200" cap="none" spc="0" normalizeH="0" baseline="0" noProof="0" dirty="0">
                <a:ln>
                  <a:noFill/>
                </a:ln>
                <a:solidFill>
                  <a:schemeClr val="tx1"/>
                </a:solidFill>
                <a:effectLst/>
                <a:uLnTx/>
                <a:uFillTx/>
                <a:sym typeface="Calibri"/>
              </a:rPr>
              <a:t>Is this a grievance, a ULP, or just a complaint? </a:t>
            </a:r>
          </a:p>
          <a:p>
            <a:pPr marL="0" marR="0" lvl="0" indent="0" algn="ctr" fontAlgn="auto" hangingPunct="1">
              <a:lnSpc>
                <a:spcPct val="90000"/>
              </a:lnSpc>
              <a:spcBef>
                <a:spcPct val="0"/>
              </a:spcBef>
              <a:spcAft>
                <a:spcPts val="600"/>
              </a:spcAft>
              <a:buClrTx/>
              <a:buSzTx/>
              <a:tabLst/>
              <a:defRPr/>
            </a:pPr>
            <a:r>
              <a:rPr kumimoji="0" lang="en-US" sz="3400" b="1" u="none" strike="noStrike" kern="1200" cap="none" spc="0" normalizeH="0" baseline="0" noProof="0" dirty="0">
                <a:ln>
                  <a:noFill/>
                </a:ln>
                <a:solidFill>
                  <a:schemeClr val="tx1"/>
                </a:solidFill>
                <a:effectLst/>
                <a:uLnTx/>
                <a:uFillTx/>
                <a:sym typeface="Calibri"/>
              </a:rPr>
              <a:t>USE THE CHAT BOX</a:t>
            </a:r>
          </a:p>
        </p:txBody>
      </p:sp>
    </p:spTree>
    <p:extLst>
      <p:ext uri="{BB962C8B-B14F-4D97-AF65-F5344CB8AC3E}">
        <p14:creationId xmlns:p14="http://schemas.microsoft.com/office/powerpoint/2010/main" val="11630722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4"/>
                                        </p:tgtEl>
                                      </p:cBhvr>
                                    </p:animEffect>
                                    <p:animScale>
                                      <p:cBhvr>
                                        <p:cTn id="7" dur="10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9" name="Straight Arrow Connector 88">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58222F4-687A-4EA3-A946-EB40E9DF752E}"/>
              </a:ext>
            </a:extLst>
          </p:cNvPr>
          <p:cNvPicPr>
            <a:picLocks noChangeAspect="1"/>
          </p:cNvPicPr>
          <p:nvPr/>
        </p:nvPicPr>
        <p:blipFill rotWithShape="1">
          <a:blip r:embed="rId4"/>
          <a:srcRect l="25059" r="4058"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236" name="Shape 1236"/>
          <p:cNvSpPr>
            <a:spLocks noGrp="1"/>
          </p:cNvSpPr>
          <p:nvPr>
            <p:ph type="body" sz="half" idx="1"/>
          </p:nvPr>
        </p:nvSpPr>
        <p:spPr>
          <a:xfrm>
            <a:off x="356259" y="378098"/>
            <a:ext cx="5284519" cy="3944519"/>
          </a:xfrm>
          <a:prstGeom prst="rect">
            <a:avLst/>
          </a:prstGeom>
        </p:spPr>
        <p:txBody>
          <a:bodyPr vert="horz" lIns="91440" tIns="45720" rIns="91440" bIns="45720" rtlCol="0">
            <a:normAutofit fontScale="85000" lnSpcReduction="20000"/>
          </a:bodyPr>
          <a:lstStyle/>
          <a:p>
            <a:pPr marL="0" indent="0">
              <a:buSzTx/>
              <a:buNone/>
              <a:defRPr>
                <a:solidFill>
                  <a:srgbClr val="FFFF00"/>
                </a:solidFill>
              </a:defRPr>
            </a:pPr>
            <a:r>
              <a:rPr lang="en-US" sz="3600" kern="1200" dirty="0">
                <a:solidFill>
                  <a:schemeClr val="tx1"/>
                </a:solidFill>
                <a:latin typeface="+mn-lt"/>
                <a:ea typeface="+mn-ea"/>
                <a:cs typeface="+mn-cs"/>
              </a:rPr>
              <a:t>You just received a letter from the agency that was given to all staff.</a:t>
            </a:r>
          </a:p>
          <a:p>
            <a:pPr marL="0" indent="0">
              <a:buSzTx/>
              <a:buNone/>
              <a:defRPr>
                <a:solidFill>
                  <a:srgbClr val="FFFF00"/>
                </a:solidFill>
              </a:defRPr>
            </a:pPr>
            <a:endParaRPr lang="en-US" sz="3600" kern="1200" dirty="0">
              <a:solidFill>
                <a:schemeClr val="tx1"/>
              </a:solidFill>
              <a:latin typeface="+mn-lt"/>
              <a:ea typeface="+mn-ea"/>
              <a:cs typeface="+mn-cs"/>
            </a:endParaRPr>
          </a:p>
          <a:p>
            <a:pPr marL="0" indent="0">
              <a:buSzTx/>
              <a:buNone/>
              <a:defRPr>
                <a:solidFill>
                  <a:srgbClr val="FFFF00"/>
                </a:solidFill>
              </a:defRPr>
            </a:pPr>
            <a:endParaRPr lang="en-US" sz="3600" kern="1200" dirty="0">
              <a:solidFill>
                <a:schemeClr val="tx1"/>
              </a:solidFill>
              <a:latin typeface="+mn-lt"/>
              <a:ea typeface="+mn-ea"/>
              <a:cs typeface="+mn-cs"/>
            </a:endParaRPr>
          </a:p>
          <a:p>
            <a:pPr marL="0" indent="0">
              <a:buSzTx/>
              <a:buNone/>
              <a:defRPr>
                <a:solidFill>
                  <a:srgbClr val="FFFF00"/>
                </a:solidFill>
              </a:defRPr>
            </a:pPr>
            <a:endParaRPr lang="en-US" sz="3600" kern="1200" dirty="0">
              <a:solidFill>
                <a:schemeClr val="tx1"/>
              </a:solidFill>
              <a:latin typeface="+mn-lt"/>
              <a:ea typeface="+mn-ea"/>
              <a:cs typeface="+mn-cs"/>
            </a:endParaRPr>
          </a:p>
          <a:p>
            <a:pPr marL="0" indent="0">
              <a:buSzTx/>
              <a:buNone/>
              <a:defRPr>
                <a:solidFill>
                  <a:srgbClr val="FFFF00"/>
                </a:solidFill>
              </a:defRPr>
            </a:pPr>
            <a:r>
              <a:rPr lang="en-US" sz="3600" kern="1200" dirty="0">
                <a:solidFill>
                  <a:schemeClr val="tx1"/>
                </a:solidFill>
                <a:latin typeface="+mn-lt"/>
                <a:ea typeface="+mn-ea"/>
                <a:cs typeface="+mn-cs"/>
              </a:rPr>
              <a:t>The letter states that effective in two weeks they will stop subsidizing the monthly parking fee. </a:t>
            </a:r>
          </a:p>
          <a:p>
            <a:pPr marL="0" indent="0">
              <a:buSzTx/>
              <a:buNone/>
            </a:pPr>
            <a:endParaRPr lang="en-US" sz="1800" kern="1200" dirty="0">
              <a:solidFill>
                <a:schemeClr val="tx1"/>
              </a:solidFill>
              <a:latin typeface="+mn-lt"/>
              <a:ea typeface="+mn-ea"/>
              <a:cs typeface="+mn-cs"/>
            </a:endParaRPr>
          </a:p>
        </p:txBody>
      </p:sp>
      <p:sp>
        <p:nvSpPr>
          <p:cNvPr id="9" name="TextBox 8">
            <a:extLst>
              <a:ext uri="{FF2B5EF4-FFF2-40B4-BE49-F238E27FC236}">
                <a16:creationId xmlns:a16="http://schemas.microsoft.com/office/drawing/2014/main" id="{8661986D-E899-45A4-8119-24C034E87B97}"/>
              </a:ext>
            </a:extLst>
          </p:cNvPr>
          <p:cNvSpPr txBox="1"/>
          <p:nvPr/>
        </p:nvSpPr>
        <p:spPr>
          <a:xfrm>
            <a:off x="1653833" y="4568205"/>
            <a:ext cx="5120114" cy="1692794"/>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ctr" fontAlgn="auto" hangingPunct="1">
              <a:lnSpc>
                <a:spcPct val="90000"/>
              </a:lnSpc>
              <a:spcBef>
                <a:spcPct val="0"/>
              </a:spcBef>
              <a:spcAft>
                <a:spcPts val="600"/>
              </a:spcAft>
              <a:buClrTx/>
              <a:buSzTx/>
              <a:tabLst/>
              <a:defRPr/>
            </a:pPr>
            <a:r>
              <a:rPr kumimoji="0" lang="en-US" sz="3400" b="1" u="none" strike="noStrike" kern="1200" cap="none" spc="0" normalizeH="0" baseline="0" noProof="0" dirty="0">
                <a:ln>
                  <a:noFill/>
                </a:ln>
                <a:solidFill>
                  <a:schemeClr val="tx1"/>
                </a:solidFill>
                <a:effectLst/>
                <a:uLnTx/>
                <a:uFillTx/>
                <a:sym typeface="Calibri"/>
              </a:rPr>
              <a:t>Is this a grievance, a ULP, or just a complaint? </a:t>
            </a:r>
          </a:p>
          <a:p>
            <a:pPr marL="0" marR="0" lvl="0" indent="0" algn="ctr" fontAlgn="auto" hangingPunct="1">
              <a:lnSpc>
                <a:spcPct val="90000"/>
              </a:lnSpc>
              <a:spcBef>
                <a:spcPct val="0"/>
              </a:spcBef>
              <a:spcAft>
                <a:spcPts val="600"/>
              </a:spcAft>
              <a:buClrTx/>
              <a:buSzTx/>
              <a:tabLst/>
              <a:defRPr/>
            </a:pPr>
            <a:r>
              <a:rPr kumimoji="0" lang="en-US" sz="3400" b="1" u="none" strike="noStrike" kern="1200" cap="none" spc="0" normalizeH="0" baseline="0" noProof="0" dirty="0">
                <a:ln>
                  <a:noFill/>
                </a:ln>
                <a:solidFill>
                  <a:schemeClr val="tx1"/>
                </a:solidFill>
                <a:effectLst/>
                <a:uLnTx/>
                <a:uFillTx/>
                <a:sym typeface="Calibri"/>
              </a:rPr>
              <a:t>USE THE CHAT BOX</a:t>
            </a:r>
          </a:p>
        </p:txBody>
      </p:sp>
    </p:spTree>
    <p:custDataLst>
      <p:tags r:id="rId1"/>
    </p:custDataLst>
    <p:extLst>
      <p:ext uri="{BB962C8B-B14F-4D97-AF65-F5344CB8AC3E}">
        <p14:creationId xmlns:p14="http://schemas.microsoft.com/office/powerpoint/2010/main" val="7259871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9"/>
                                        </p:tgtEl>
                                      </p:cBhvr>
                                    </p:animEffect>
                                    <p:animScale>
                                      <p:cBhvr>
                                        <p:cTn id="7" dur="10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E4F9F79B-A093-478E-96B5-EE02BC93A85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4" name="Straight Connector 83">
            <a:extLst>
              <a:ext uri="{FF2B5EF4-FFF2-40B4-BE49-F238E27FC236}">
                <a16:creationId xmlns:a16="http://schemas.microsoft.com/office/drawing/2014/main" id="{D4C22394-EBC2-4FAF-A555-6C02D589EED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F7194F93-1F71-4A70-9DF1-28F1837711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9BBC0C84-DC2A-43AE-9576-0A44295E8B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11394CD8-BD30-4B74-86F4-51FDF338341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9" name="Shape 1229"/>
          <p:cNvSpPr>
            <a:spLocks noGrp="1"/>
          </p:cNvSpPr>
          <p:nvPr>
            <p:ph type="body" sz="half" idx="1"/>
          </p:nvPr>
        </p:nvSpPr>
        <p:spPr>
          <a:xfrm>
            <a:off x="187566" y="374527"/>
            <a:ext cx="7673899" cy="4785134"/>
          </a:xfrm>
          <a:prstGeom prst="rect">
            <a:avLst/>
          </a:prstGeom>
        </p:spPr>
        <p:txBody>
          <a:bodyPr vert="horz" lIns="91440" tIns="45720" rIns="91440" bIns="45720" rtlCol="0" anchor="ctr">
            <a:normAutofit/>
          </a:bodyPr>
          <a:lstStyle/>
          <a:p>
            <a:pPr marL="0" indent="0">
              <a:buSzTx/>
              <a:buNone/>
              <a:defRPr>
                <a:solidFill>
                  <a:srgbClr val="FFFF00"/>
                </a:solidFill>
              </a:defRPr>
            </a:pPr>
            <a:r>
              <a:rPr lang="en-US" kern="1200" dirty="0">
                <a:solidFill>
                  <a:schemeClr val="tx1"/>
                </a:solidFill>
                <a:latin typeface="+mn-lt"/>
                <a:ea typeface="+mn-ea"/>
                <a:cs typeface="+mn-cs"/>
              </a:rPr>
              <a:t>Jessie comes to you to complain that a manager just sexually harassed her.  </a:t>
            </a:r>
          </a:p>
          <a:p>
            <a:pPr marL="0" indent="0">
              <a:buSzTx/>
              <a:buNone/>
              <a:defRPr>
                <a:solidFill>
                  <a:srgbClr val="FFFF00"/>
                </a:solidFill>
              </a:defRPr>
            </a:pPr>
            <a:endParaRPr lang="en-US" kern="1200" dirty="0">
              <a:solidFill>
                <a:schemeClr val="tx1"/>
              </a:solidFill>
              <a:latin typeface="+mn-lt"/>
              <a:ea typeface="+mn-ea"/>
              <a:cs typeface="+mn-cs"/>
            </a:endParaRPr>
          </a:p>
          <a:p>
            <a:pPr marL="0" indent="0">
              <a:buSzTx/>
              <a:buNone/>
              <a:defRPr>
                <a:solidFill>
                  <a:srgbClr val="FFFF00"/>
                </a:solidFill>
              </a:defRPr>
            </a:pPr>
            <a:endParaRPr lang="en-US" kern="1200" dirty="0">
              <a:solidFill>
                <a:schemeClr val="tx1"/>
              </a:solidFill>
              <a:latin typeface="+mn-lt"/>
              <a:ea typeface="+mn-ea"/>
              <a:cs typeface="+mn-cs"/>
            </a:endParaRPr>
          </a:p>
          <a:p>
            <a:pPr marL="0" indent="0">
              <a:buSzTx/>
              <a:buNone/>
              <a:defRPr>
                <a:solidFill>
                  <a:srgbClr val="FFFF00"/>
                </a:solidFill>
              </a:defRPr>
            </a:pPr>
            <a:r>
              <a:rPr lang="en-US" kern="1200" dirty="0">
                <a:solidFill>
                  <a:schemeClr val="tx1"/>
                </a:solidFill>
                <a:latin typeface="+mn-lt"/>
                <a:ea typeface="+mn-ea"/>
                <a:cs typeface="+mn-cs"/>
              </a:rPr>
              <a:t>She went to the EEO counselor but was told that it would take years to get a hearing.  She wants the union to file a grievance now. </a:t>
            </a:r>
          </a:p>
          <a:p>
            <a:pPr marL="0" indent="0">
              <a:buSzTx/>
              <a:buNone/>
            </a:pPr>
            <a:endParaRPr lang="en-US" sz="1800" kern="1200" dirty="0">
              <a:solidFill>
                <a:schemeClr val="tx1"/>
              </a:solidFill>
              <a:latin typeface="+mn-lt"/>
              <a:ea typeface="+mn-ea"/>
              <a:cs typeface="+mn-cs"/>
            </a:endParaRPr>
          </a:p>
        </p:txBody>
      </p:sp>
      <p:sp>
        <p:nvSpPr>
          <p:cNvPr id="13" name="TextBox 12">
            <a:extLst>
              <a:ext uri="{FF2B5EF4-FFF2-40B4-BE49-F238E27FC236}">
                <a16:creationId xmlns:a16="http://schemas.microsoft.com/office/drawing/2014/main" id="{13EBD97E-65DB-46AF-961D-4207A8683AA3}"/>
              </a:ext>
            </a:extLst>
          </p:cNvPr>
          <p:cNvSpPr txBox="1"/>
          <p:nvPr/>
        </p:nvSpPr>
        <p:spPr>
          <a:xfrm>
            <a:off x="2311653" y="4790679"/>
            <a:ext cx="5120114" cy="1692794"/>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ctr" fontAlgn="auto" hangingPunct="1">
              <a:lnSpc>
                <a:spcPct val="90000"/>
              </a:lnSpc>
              <a:spcBef>
                <a:spcPct val="0"/>
              </a:spcBef>
              <a:spcAft>
                <a:spcPts val="600"/>
              </a:spcAft>
              <a:buClrTx/>
              <a:buSzTx/>
              <a:tabLst/>
              <a:defRPr/>
            </a:pPr>
            <a:r>
              <a:rPr kumimoji="0" lang="en-US" sz="3400" b="1" u="none" strike="noStrike" kern="1200" cap="none" spc="0" normalizeH="0" baseline="0" noProof="0" dirty="0">
                <a:ln>
                  <a:noFill/>
                </a:ln>
                <a:solidFill>
                  <a:schemeClr val="tx1"/>
                </a:solidFill>
                <a:effectLst/>
                <a:uLnTx/>
                <a:uFillTx/>
                <a:sym typeface="Calibri"/>
              </a:rPr>
              <a:t>Is this a grievance, a ULP, or just a complaint? </a:t>
            </a:r>
          </a:p>
          <a:p>
            <a:pPr marL="0" marR="0" lvl="0" indent="0" algn="ctr" fontAlgn="auto" hangingPunct="1">
              <a:lnSpc>
                <a:spcPct val="90000"/>
              </a:lnSpc>
              <a:spcBef>
                <a:spcPct val="0"/>
              </a:spcBef>
              <a:spcAft>
                <a:spcPts val="600"/>
              </a:spcAft>
              <a:buClrTx/>
              <a:buSzTx/>
              <a:tabLst/>
              <a:defRPr/>
            </a:pPr>
            <a:r>
              <a:rPr kumimoji="0" lang="en-US" sz="3400" b="1" u="none" strike="noStrike" kern="1200" cap="none" spc="0" normalizeH="0" baseline="0" noProof="0" dirty="0">
                <a:ln>
                  <a:noFill/>
                </a:ln>
                <a:solidFill>
                  <a:schemeClr val="tx1"/>
                </a:solidFill>
                <a:effectLst/>
                <a:uLnTx/>
                <a:uFillTx/>
                <a:sym typeface="Calibri"/>
              </a:rPr>
              <a:t>USE THE CHAT BOX</a:t>
            </a:r>
          </a:p>
        </p:txBody>
      </p:sp>
    </p:spTree>
    <p:extLst>
      <p:ext uri="{BB962C8B-B14F-4D97-AF65-F5344CB8AC3E}">
        <p14:creationId xmlns:p14="http://schemas.microsoft.com/office/powerpoint/2010/main" val="11486950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3"/>
                                        </p:tgtEl>
                                      </p:cBhvr>
                                    </p:animEffect>
                                    <p:animScale>
                                      <p:cBhvr>
                                        <p:cTn id="7" dur="10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4" name="image25.png" descr="https://cdn.timelesstime.co.uk/wp-content/media/2012/11/meeting_interview.png"/>
          <p:cNvPicPr>
            <a:picLocks noChangeAspect="1"/>
          </p:cNvPicPr>
          <p:nvPr/>
        </p:nvPicPr>
        <p:blipFill>
          <a:blip r:embed="rId3">
            <a:extLst/>
          </a:blip>
          <a:stretch>
            <a:fillRect/>
          </a:stretch>
        </p:blipFill>
        <p:spPr>
          <a:xfrm>
            <a:off x="676605" y="1741407"/>
            <a:ext cx="5091873" cy="3375186"/>
          </a:xfrm>
          <a:prstGeom prst="rect">
            <a:avLst/>
          </a:prstGeom>
          <a:ln>
            <a:noFill/>
          </a:ln>
          <a:effectLst>
            <a:outerShdw blurRad="190500" algn="tl" rotWithShape="0">
              <a:srgbClr val="000000">
                <a:alpha val="70000"/>
              </a:srgbClr>
            </a:outerShdw>
          </a:effectLst>
        </p:spPr>
      </p:pic>
      <p:sp>
        <p:nvSpPr>
          <p:cNvPr id="4" name="Shape 1020">
            <a:extLst>
              <a:ext uri="{FF2B5EF4-FFF2-40B4-BE49-F238E27FC236}">
                <a16:creationId xmlns:a16="http://schemas.microsoft.com/office/drawing/2014/main" id="{11157101-A811-451B-B5CB-0EAFA2C9EA8D}"/>
              </a:ext>
            </a:extLst>
          </p:cNvPr>
          <p:cNvSpPr/>
          <p:nvPr/>
        </p:nvSpPr>
        <p:spPr>
          <a:xfrm>
            <a:off x="5961413" y="1741407"/>
            <a:ext cx="6230587" cy="304698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457200" indent="-457200">
              <a:defRPr sz="2400">
                <a:solidFill>
                  <a:srgbClr val="FFFF00"/>
                </a:solidFill>
              </a:defRPr>
            </a:pPr>
            <a:r>
              <a:rPr b="1" dirty="0">
                <a:solidFill>
                  <a:schemeClr val="accent5">
                    <a:lumMod val="75000"/>
                  </a:schemeClr>
                </a:solidFill>
              </a:rPr>
              <a:t>	</a:t>
            </a:r>
            <a:r>
              <a:rPr lang="en-US" sz="3200" b="1" dirty="0">
                <a:solidFill>
                  <a:schemeClr val="accent5">
                    <a:lumMod val="75000"/>
                  </a:schemeClr>
                </a:solidFill>
                <a:effectLst>
                  <a:outerShdw blurRad="38100" dist="38100" dir="2700000" rotWithShape="0">
                    <a:srgbClr val="000000">
                      <a:alpha val="43137"/>
                    </a:srgbClr>
                  </a:outerShdw>
                </a:effectLst>
              </a:rPr>
              <a:t>…any</a:t>
            </a:r>
            <a:r>
              <a:rPr sz="3200" b="1" dirty="0">
                <a:solidFill>
                  <a:schemeClr val="accent5">
                    <a:lumMod val="75000"/>
                  </a:schemeClr>
                </a:solidFill>
                <a:effectLst>
                  <a:outerShdw blurRad="38100" dist="38100" dir="2700000" rotWithShape="0">
                    <a:srgbClr val="000000">
                      <a:alpha val="43137"/>
                    </a:srgbClr>
                  </a:outerShdw>
                </a:effectLst>
              </a:rPr>
              <a:t> Collective Bargaining Agreement (CBA) between the Agency and the Union</a:t>
            </a:r>
            <a:r>
              <a:rPr lang="en-US" sz="3200" b="1" dirty="0">
                <a:solidFill>
                  <a:schemeClr val="accent5">
                    <a:lumMod val="75000"/>
                  </a:schemeClr>
                </a:solidFill>
                <a:effectLst>
                  <a:outerShdw blurRad="38100" dist="38100" dir="2700000" rotWithShape="0">
                    <a:srgbClr val="000000">
                      <a:alpha val="43137"/>
                    </a:srgbClr>
                  </a:outerShdw>
                </a:effectLst>
              </a:rPr>
              <a:t> should provide procedures for the settlement of grievances, including arbitrability. </a:t>
            </a:r>
            <a:endParaRPr sz="3200" b="1" dirty="0">
              <a:solidFill>
                <a:schemeClr val="accent5">
                  <a:lumMod val="75000"/>
                </a:schemeClr>
              </a:solidFill>
              <a:effectLst>
                <a:outerShdw blurRad="38100" dist="38100" dir="2700000" rotWithShape="0">
                  <a:srgbClr val="000000">
                    <a:alpha val="43137"/>
                  </a:srgbClr>
                </a:outerShdw>
              </a:effectLst>
            </a:endParaRPr>
          </a:p>
        </p:txBody>
      </p:sp>
      <p:sp>
        <p:nvSpPr>
          <p:cNvPr id="7" name="Shape 1018">
            <a:extLst>
              <a:ext uri="{FF2B5EF4-FFF2-40B4-BE49-F238E27FC236}">
                <a16:creationId xmlns:a16="http://schemas.microsoft.com/office/drawing/2014/main" id="{6ED03012-8F30-459B-BA2B-566A46005A0F}"/>
              </a:ext>
            </a:extLst>
          </p:cNvPr>
          <p:cNvSpPr>
            <a:spLocks noGrp="1"/>
          </p:cNvSpPr>
          <p:nvPr>
            <p:ph type="title"/>
          </p:nvPr>
        </p:nvSpPr>
        <p:spPr>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marL="803275" indent="-803275">
              <a:defRPr sz="3600">
                <a:effectLst>
                  <a:outerShdw blurRad="38100" dist="38100" dir="2700000" rotWithShape="0">
                    <a:srgbClr val="000000">
                      <a:alpha val="43137"/>
                    </a:srgbClr>
                  </a:outerShdw>
                </a:effectLst>
              </a:defRPr>
            </a:lvl1pPr>
          </a:lstStyle>
          <a:p>
            <a:r>
              <a:rPr sz="4400" dirty="0"/>
              <a:t> </a:t>
            </a:r>
            <a:r>
              <a:rPr lang="en-US" sz="4400" dirty="0"/>
              <a:t>Grievances Procedures should be Negotiated</a:t>
            </a:r>
            <a:endParaRPr sz="4400" dirty="0"/>
          </a:p>
        </p:txBody>
      </p:sp>
      <p:sp>
        <p:nvSpPr>
          <p:cNvPr id="8" name="Shape 1019">
            <a:extLst>
              <a:ext uri="{FF2B5EF4-FFF2-40B4-BE49-F238E27FC236}">
                <a16:creationId xmlns:a16="http://schemas.microsoft.com/office/drawing/2014/main" id="{BD0D511C-1AFB-4768-9762-2A36352A52FB}"/>
              </a:ext>
            </a:extLst>
          </p:cNvPr>
          <p:cNvSpPr/>
          <p:nvPr/>
        </p:nvSpPr>
        <p:spPr>
          <a:xfrm>
            <a:off x="7745350" y="5311870"/>
            <a:ext cx="4572001" cy="980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b="1">
                <a:effectLst>
                  <a:outerShdw blurRad="38100" dist="38100" dir="2700000" rotWithShape="0">
                    <a:srgbClr val="000000">
                      <a:alpha val="43137"/>
                    </a:srgbClr>
                  </a:outerShdw>
                </a:effectLst>
              </a:defRPr>
            </a:pPr>
            <a:r>
              <a:rPr dirty="0">
                <a:solidFill>
                  <a:schemeClr val="accent1">
                    <a:lumMod val="75000"/>
                  </a:schemeClr>
                </a:solidFill>
              </a:rPr>
              <a:t>Citation</a:t>
            </a:r>
            <a:r>
              <a:rPr b="0" dirty="0">
                <a:solidFill>
                  <a:schemeClr val="accent1">
                    <a:lumMod val="75000"/>
                  </a:schemeClr>
                </a:solidFill>
              </a:rPr>
              <a:t>:  	§7121(a) </a:t>
            </a:r>
          </a:p>
          <a:p>
            <a:pPr>
              <a:defRPr sz="2800">
                <a:solidFill>
                  <a:srgbClr val="FFFF00"/>
                </a:solidFill>
                <a:effectLst>
                  <a:outerShdw blurRad="38100" dist="38100" dir="2700000" rotWithShape="0">
                    <a:srgbClr val="000000">
                      <a:alpha val="43137"/>
                    </a:srgbClr>
                  </a:outerShdw>
                </a:effectLst>
              </a:defRPr>
            </a:pPr>
            <a:r>
              <a:rPr dirty="0">
                <a:solidFill>
                  <a:schemeClr val="accent1">
                    <a:lumMod val="75000"/>
                  </a:schemeClr>
                </a:solidFill>
              </a:rPr>
              <a:t>	</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D13CDDC-DE47-4C72-BA5E-E38975A29F7B}"/>
              </a:ext>
            </a:extLst>
          </p:cNvPr>
          <p:cNvPicPr>
            <a:picLocks noGrp="1" noChangeAspect="1"/>
          </p:cNvPicPr>
          <p:nvPr>
            <p:ph type="pic" sz="half" idx="13"/>
          </p:nvPr>
        </p:nvPicPr>
        <p:blipFill>
          <a:blip r:embed="rId3">
            <a:extLst>
              <a:ext uri="{28A0092B-C50C-407E-A947-70E740481C1C}">
                <a14:useLocalDpi xmlns:a14="http://schemas.microsoft.com/office/drawing/2010/main" val="0"/>
              </a:ext>
            </a:extLst>
          </a:blip>
          <a:stretch>
            <a:fillRect/>
          </a:stretch>
        </p:blipFill>
        <p:spPr>
          <a:xfrm>
            <a:off x="6781800" y="1603673"/>
            <a:ext cx="5051425" cy="3582840"/>
          </a:xfrm>
          <a:prstGeom prst="rect">
            <a:avLst/>
          </a:prstGeom>
          <a:ln w="127000" cap="sq">
            <a:solidFill>
              <a:schemeClr val="bg1">
                <a:lumMod val="50000"/>
              </a:schemeClr>
            </a:solidFill>
            <a:miter lim="800000"/>
          </a:ln>
          <a:effectLst>
            <a:outerShdw blurRad="57150" dist="50800" dir="2700000" algn="tl" rotWithShape="0">
              <a:srgbClr val="000000">
                <a:alpha val="40000"/>
              </a:srgbClr>
            </a:outerShdw>
          </a:effectLst>
        </p:spPr>
      </p:pic>
      <p:sp>
        <p:nvSpPr>
          <p:cNvPr id="663" name="Shape 663"/>
          <p:cNvSpPr>
            <a:spLocks noGrp="1"/>
          </p:cNvSpPr>
          <p:nvPr>
            <p:ph type="body" sz="half" idx="1"/>
          </p:nvPr>
        </p:nvSpPr>
        <p:spPr>
          <a:prstGeom prst="rect">
            <a:avLst/>
          </a:prstGeom>
        </p:spPr>
        <p:txBody>
          <a:bodyPr/>
          <a:lstStyle/>
          <a:p>
            <a:r>
              <a:rPr b="1" dirty="0">
                <a:solidFill>
                  <a:srgbClr val="002060"/>
                </a:solidFill>
              </a:rPr>
              <a:t>Name</a:t>
            </a:r>
            <a:endParaRPr lang="en-US" b="1" dirty="0">
              <a:solidFill>
                <a:srgbClr val="002060"/>
              </a:solidFill>
            </a:endParaRPr>
          </a:p>
          <a:p>
            <a:pPr marL="0" indent="0">
              <a:buNone/>
            </a:pPr>
            <a:endParaRPr b="1" dirty="0">
              <a:solidFill>
                <a:srgbClr val="002060"/>
              </a:solidFill>
            </a:endParaRPr>
          </a:p>
          <a:p>
            <a:r>
              <a:rPr b="1" dirty="0">
                <a:solidFill>
                  <a:srgbClr val="002060"/>
                </a:solidFill>
              </a:rPr>
              <a:t>City and State </a:t>
            </a:r>
            <a:endParaRPr lang="en-US" b="1" dirty="0">
              <a:solidFill>
                <a:srgbClr val="002060"/>
              </a:solidFill>
            </a:endParaRPr>
          </a:p>
          <a:p>
            <a:pPr marL="0" indent="0">
              <a:buNone/>
            </a:pPr>
            <a:endParaRPr b="1" dirty="0">
              <a:solidFill>
                <a:srgbClr val="002060"/>
              </a:solidFill>
            </a:endParaRPr>
          </a:p>
          <a:p>
            <a:r>
              <a:rPr lang="en-US" b="1" dirty="0">
                <a:solidFill>
                  <a:srgbClr val="002060"/>
                </a:solidFill>
              </a:rPr>
              <a:t>Why did you become a Union Steward?</a:t>
            </a:r>
            <a:endParaRPr b="1" dirty="0">
              <a:solidFill>
                <a:srgbClr val="002060"/>
              </a:solidFill>
            </a:endParaRPr>
          </a:p>
        </p:txBody>
      </p:sp>
      <p:sp>
        <p:nvSpPr>
          <p:cNvPr id="664" name="Shape 664"/>
          <p:cNvSpPr>
            <a:spLocks noGrp="1"/>
          </p:cNvSpPr>
          <p:nvPr>
            <p:ph type="title"/>
          </p:nvPr>
        </p:nvSpPr>
        <p:spPr>
          <a:xfrm>
            <a:off x="2614863" y="342900"/>
            <a:ext cx="6027057" cy="935038"/>
          </a:xfrm>
          <a:prstGeom prst="rect">
            <a:avLst/>
          </a:prstGeom>
        </p:spPr>
        <p:txBody>
          <a:bodyPr/>
          <a:lstStyle>
            <a:lvl1pPr>
              <a:defRPr sz="3900"/>
            </a:lvl1pPr>
          </a:lstStyle>
          <a:p>
            <a:r>
              <a:rPr u="sng" dirty="0">
                <a:highlight>
                  <a:srgbClr val="FFFF00"/>
                </a:highlight>
              </a:rPr>
              <a:t>Welcome and Introductions</a:t>
            </a: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 name="Shape 1180"/>
          <p:cNvSpPr>
            <a:spLocks noGrp="1"/>
          </p:cNvSpPr>
          <p:nvPr>
            <p:ph type="body" sz="half" idx="1"/>
          </p:nvPr>
        </p:nvSpPr>
        <p:spPr>
          <a:xfrm>
            <a:off x="1531918" y="1375517"/>
            <a:ext cx="9970874" cy="3970339"/>
          </a:xfrm>
          <a:prstGeom prst="rect">
            <a:avLst/>
          </a:prstGeom>
        </p:spPr>
        <p:txBody>
          <a:bodyPr>
            <a:noAutofit/>
          </a:bodyPr>
          <a:lstStyle/>
          <a:p>
            <a:pPr>
              <a:lnSpc>
                <a:spcPct val="100000"/>
              </a:lnSpc>
              <a:spcBef>
                <a:spcPts val="0"/>
              </a:spcBef>
              <a:buSzTx/>
              <a:defRPr sz="2400"/>
            </a:pPr>
            <a:r>
              <a:rPr sz="2400" dirty="0">
                <a:solidFill>
                  <a:srgbClr val="002060"/>
                </a:solidFill>
                <a:effectLst>
                  <a:outerShdw blurRad="38100" dist="38100" dir="2700000" algn="tl">
                    <a:srgbClr val="000000">
                      <a:alpha val="43137"/>
                    </a:srgbClr>
                  </a:outerShdw>
                </a:effectLst>
              </a:rPr>
              <a:t>Fair and simple</a:t>
            </a:r>
            <a:endParaRPr lang="en-US" sz="2400" dirty="0">
              <a:solidFill>
                <a:srgbClr val="002060"/>
              </a:solidFill>
              <a:effectLst>
                <a:outerShdw blurRad="38100" dist="38100" dir="2700000" algn="tl">
                  <a:srgbClr val="000000">
                    <a:alpha val="43137"/>
                  </a:srgbClr>
                </a:outerShdw>
              </a:effectLst>
            </a:endParaRPr>
          </a:p>
          <a:p>
            <a:pPr marL="0" indent="0">
              <a:lnSpc>
                <a:spcPct val="100000"/>
              </a:lnSpc>
              <a:spcBef>
                <a:spcPts val="0"/>
              </a:spcBef>
              <a:buSzTx/>
              <a:buNone/>
              <a:defRPr sz="2400"/>
            </a:pPr>
            <a:endParaRPr sz="2400" dirty="0">
              <a:solidFill>
                <a:srgbClr val="002060"/>
              </a:solidFill>
              <a:effectLst>
                <a:outerShdw blurRad="38100" dist="38100" dir="2700000" algn="tl">
                  <a:srgbClr val="000000">
                    <a:alpha val="43137"/>
                  </a:srgbClr>
                </a:outerShdw>
              </a:effectLst>
            </a:endParaRPr>
          </a:p>
          <a:p>
            <a:pPr>
              <a:lnSpc>
                <a:spcPct val="100000"/>
              </a:lnSpc>
              <a:spcBef>
                <a:spcPts val="0"/>
              </a:spcBef>
              <a:defRPr sz="2400">
                <a:solidFill>
                  <a:srgbClr val="FFFF00"/>
                </a:solidFill>
              </a:defRPr>
            </a:pPr>
            <a:r>
              <a:rPr sz="2400" dirty="0">
                <a:solidFill>
                  <a:srgbClr val="002060"/>
                </a:solidFill>
                <a:effectLst>
                  <a:outerShdw blurRad="38100" dist="38100" dir="2700000" algn="tl">
                    <a:srgbClr val="000000">
                      <a:alpha val="43137"/>
                    </a:srgbClr>
                  </a:outerShdw>
                </a:effectLst>
              </a:rPr>
              <a:t> Provide for expeditious processing</a:t>
            </a:r>
            <a:endParaRPr lang="en-US" sz="2400" dirty="0">
              <a:solidFill>
                <a:srgbClr val="002060"/>
              </a:solidFill>
              <a:effectLst>
                <a:outerShdw blurRad="38100" dist="38100" dir="2700000" algn="tl">
                  <a:srgbClr val="000000">
                    <a:alpha val="43137"/>
                  </a:srgbClr>
                </a:outerShdw>
              </a:effectLst>
            </a:endParaRPr>
          </a:p>
          <a:p>
            <a:pPr marL="0" indent="0">
              <a:lnSpc>
                <a:spcPct val="100000"/>
              </a:lnSpc>
              <a:spcBef>
                <a:spcPts val="0"/>
              </a:spcBef>
              <a:buNone/>
              <a:defRPr sz="2400">
                <a:solidFill>
                  <a:srgbClr val="FFFF00"/>
                </a:solidFill>
              </a:defRPr>
            </a:pPr>
            <a:endParaRPr sz="2400" dirty="0">
              <a:solidFill>
                <a:srgbClr val="002060"/>
              </a:solidFill>
              <a:effectLst>
                <a:outerShdw blurRad="38100" dist="38100" dir="2700000" algn="tl">
                  <a:srgbClr val="000000">
                    <a:alpha val="43137"/>
                  </a:srgbClr>
                </a:outerShdw>
              </a:effectLst>
            </a:endParaRPr>
          </a:p>
          <a:p>
            <a:pPr>
              <a:lnSpc>
                <a:spcPct val="100000"/>
              </a:lnSpc>
              <a:spcBef>
                <a:spcPts val="0"/>
              </a:spcBef>
              <a:defRPr sz="2400">
                <a:solidFill>
                  <a:srgbClr val="FFFF00"/>
                </a:solidFill>
              </a:defRPr>
            </a:pPr>
            <a:r>
              <a:rPr sz="2400" dirty="0">
                <a:solidFill>
                  <a:srgbClr val="002060"/>
                </a:solidFill>
                <a:effectLst>
                  <a:outerShdw blurRad="38100" dist="38100" dir="2700000" algn="tl">
                    <a:srgbClr val="000000">
                      <a:alpha val="43137"/>
                    </a:srgbClr>
                  </a:outerShdw>
                </a:effectLst>
              </a:rPr>
              <a:t> Assure the union the right to present and  process grievances</a:t>
            </a:r>
            <a:endParaRPr lang="en-US" sz="2400" dirty="0">
              <a:solidFill>
                <a:srgbClr val="002060"/>
              </a:solidFill>
              <a:effectLst>
                <a:outerShdw blurRad="38100" dist="38100" dir="2700000" algn="tl">
                  <a:srgbClr val="000000">
                    <a:alpha val="43137"/>
                  </a:srgbClr>
                </a:outerShdw>
              </a:effectLst>
            </a:endParaRPr>
          </a:p>
          <a:p>
            <a:pPr marL="0" indent="0">
              <a:lnSpc>
                <a:spcPct val="100000"/>
              </a:lnSpc>
              <a:spcBef>
                <a:spcPts val="0"/>
              </a:spcBef>
              <a:buNone/>
              <a:defRPr sz="2400">
                <a:solidFill>
                  <a:srgbClr val="FFFF00"/>
                </a:solidFill>
              </a:defRPr>
            </a:pPr>
            <a:endParaRPr sz="2400" dirty="0">
              <a:solidFill>
                <a:srgbClr val="002060"/>
              </a:solidFill>
              <a:effectLst>
                <a:outerShdw blurRad="38100" dist="38100" dir="2700000" algn="tl">
                  <a:srgbClr val="000000">
                    <a:alpha val="43137"/>
                  </a:srgbClr>
                </a:outerShdw>
              </a:effectLst>
            </a:endParaRPr>
          </a:p>
          <a:p>
            <a:pPr>
              <a:lnSpc>
                <a:spcPct val="100000"/>
              </a:lnSpc>
              <a:spcBef>
                <a:spcPts val="0"/>
              </a:spcBef>
              <a:defRPr sz="2400">
                <a:solidFill>
                  <a:srgbClr val="FFFF00"/>
                </a:solidFill>
              </a:defRPr>
            </a:pPr>
            <a:r>
              <a:rPr sz="2400" dirty="0">
                <a:solidFill>
                  <a:srgbClr val="002060"/>
                </a:solidFill>
                <a:effectLst>
                  <a:outerShdw blurRad="38100" dist="38100" dir="2700000" algn="tl">
                    <a:srgbClr val="000000">
                      <a:alpha val="43137"/>
                    </a:srgbClr>
                  </a:outerShdw>
                </a:effectLst>
              </a:rPr>
              <a:t> Assure the employee the right to present a grievance and assure the Union’s right to be present during the proceeding.</a:t>
            </a:r>
            <a:endParaRPr lang="en-US" sz="2400" dirty="0">
              <a:solidFill>
                <a:srgbClr val="002060"/>
              </a:solidFill>
              <a:effectLst>
                <a:outerShdw blurRad="38100" dist="38100" dir="2700000" algn="tl">
                  <a:srgbClr val="000000">
                    <a:alpha val="43137"/>
                  </a:srgbClr>
                </a:outerShdw>
              </a:effectLst>
            </a:endParaRPr>
          </a:p>
          <a:p>
            <a:pPr>
              <a:lnSpc>
                <a:spcPct val="100000"/>
              </a:lnSpc>
              <a:spcBef>
                <a:spcPts val="0"/>
              </a:spcBef>
              <a:defRPr sz="2400">
                <a:solidFill>
                  <a:srgbClr val="FFFF00"/>
                </a:solidFill>
              </a:defRPr>
            </a:pPr>
            <a:endParaRPr lang="en-US" sz="2400" dirty="0">
              <a:solidFill>
                <a:srgbClr val="002060"/>
              </a:solidFill>
              <a:effectLst>
                <a:outerShdw blurRad="38100" dist="38100" dir="2700000" algn="tl">
                  <a:srgbClr val="000000">
                    <a:alpha val="43137"/>
                  </a:srgbClr>
                </a:outerShdw>
              </a:effectLst>
            </a:endParaRPr>
          </a:p>
          <a:p>
            <a:pPr>
              <a:lnSpc>
                <a:spcPct val="100000"/>
              </a:lnSpc>
              <a:spcBef>
                <a:spcPts val="0"/>
              </a:spcBef>
              <a:defRPr sz="2400">
                <a:solidFill>
                  <a:srgbClr val="FFFF00"/>
                </a:solidFill>
              </a:defRPr>
            </a:pPr>
            <a:r>
              <a:rPr lang="en-US" sz="2400" dirty="0">
                <a:solidFill>
                  <a:srgbClr val="002060"/>
                </a:solidFill>
                <a:effectLst>
                  <a:outerShdw blurRad="38100" dist="38100" dir="2700000" algn="tl">
                    <a:srgbClr val="000000">
                      <a:alpha val="43137"/>
                    </a:srgbClr>
                  </a:outerShdw>
                </a:effectLst>
              </a:rPr>
              <a:t>Any grievance not satisfactorily settled shall be subject to binding arbitration</a:t>
            </a:r>
            <a:endParaRPr sz="2400" dirty="0">
              <a:solidFill>
                <a:srgbClr val="002060"/>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9792E49D-EE4F-4756-A84C-6875845413A9}"/>
              </a:ext>
            </a:extLst>
          </p:cNvPr>
          <p:cNvSpPr txBox="1"/>
          <p:nvPr/>
        </p:nvSpPr>
        <p:spPr>
          <a:xfrm>
            <a:off x="878775" y="106878"/>
            <a:ext cx="8348353"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3600" dirty="0">
                <a:effectLst>
                  <a:outerShdw blurRad="38100" dist="38100" dir="2700000" algn="tl">
                    <a:srgbClr val="000000">
                      <a:alpha val="43137"/>
                    </a:srgbClr>
                  </a:outerShdw>
                </a:effectLst>
              </a:rPr>
              <a:t>The Statute Describes Negotiated Grievance Procedure Requirements:</a:t>
            </a:r>
          </a:p>
        </p:txBody>
      </p:sp>
      <p:sp>
        <p:nvSpPr>
          <p:cNvPr id="5" name="Shape 1019">
            <a:extLst>
              <a:ext uri="{FF2B5EF4-FFF2-40B4-BE49-F238E27FC236}">
                <a16:creationId xmlns:a16="http://schemas.microsoft.com/office/drawing/2014/main" id="{253552EF-6212-4B19-9581-649E1F97FCB1}"/>
              </a:ext>
            </a:extLst>
          </p:cNvPr>
          <p:cNvSpPr/>
          <p:nvPr/>
        </p:nvSpPr>
        <p:spPr>
          <a:xfrm>
            <a:off x="7780976" y="5414169"/>
            <a:ext cx="4572001" cy="980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b="1">
                <a:effectLst>
                  <a:outerShdw blurRad="38100" dist="38100" dir="2700000" rotWithShape="0">
                    <a:srgbClr val="000000">
                      <a:alpha val="43137"/>
                    </a:srgbClr>
                  </a:outerShdw>
                </a:effectLst>
              </a:defRPr>
            </a:pPr>
            <a:r>
              <a:rPr dirty="0">
                <a:solidFill>
                  <a:schemeClr val="accent1">
                    <a:lumMod val="75000"/>
                  </a:schemeClr>
                </a:solidFill>
              </a:rPr>
              <a:t>Citation</a:t>
            </a:r>
            <a:r>
              <a:rPr b="0" dirty="0">
                <a:solidFill>
                  <a:schemeClr val="accent1">
                    <a:lumMod val="75000"/>
                  </a:schemeClr>
                </a:solidFill>
              </a:rPr>
              <a:t>:  	§7121(</a:t>
            </a:r>
            <a:r>
              <a:rPr lang="en-US" b="0" dirty="0">
                <a:solidFill>
                  <a:schemeClr val="accent1">
                    <a:lumMod val="75000"/>
                  </a:schemeClr>
                </a:solidFill>
              </a:rPr>
              <a:t>b</a:t>
            </a:r>
            <a:r>
              <a:rPr b="0" dirty="0">
                <a:solidFill>
                  <a:schemeClr val="accent1">
                    <a:lumMod val="75000"/>
                  </a:schemeClr>
                </a:solidFill>
              </a:rPr>
              <a:t>) </a:t>
            </a:r>
          </a:p>
          <a:p>
            <a:pPr>
              <a:defRPr sz="2800">
                <a:solidFill>
                  <a:srgbClr val="FFFF00"/>
                </a:solidFill>
                <a:effectLst>
                  <a:outerShdw blurRad="38100" dist="38100" dir="2700000" rotWithShape="0">
                    <a:srgbClr val="000000">
                      <a:alpha val="43137"/>
                    </a:srgbClr>
                  </a:outerShdw>
                </a:effectLst>
              </a:defRPr>
            </a:pPr>
            <a:r>
              <a:rPr dirty="0">
                <a:solidFill>
                  <a:schemeClr val="accent1">
                    <a:lumMod val="75000"/>
                  </a:schemeClr>
                </a:solidFill>
              </a:rPr>
              <a:t>	</a:t>
            </a:r>
          </a:p>
        </p:txBody>
      </p:sp>
    </p:spTree>
    <p:custDataLst>
      <p:tags r:id="rId1"/>
    </p:custDataLst>
    <p:extLst>
      <p:ext uri="{BB962C8B-B14F-4D97-AF65-F5344CB8AC3E}">
        <p14:creationId xmlns:p14="http://schemas.microsoft.com/office/powerpoint/2010/main" val="3404507508"/>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 name="Shape 1249"/>
          <p:cNvSpPr>
            <a:spLocks noGrp="1"/>
          </p:cNvSpPr>
          <p:nvPr>
            <p:ph type="title"/>
          </p:nvPr>
        </p:nvSpPr>
        <p:spPr>
          <a:xfrm>
            <a:off x="1059366" y="251775"/>
            <a:ext cx="10539759" cy="1325564"/>
          </a:xfrm>
          <a:prstGeom prst="rect">
            <a:avLst/>
          </a:prstGeom>
        </p:spPr>
        <p:txBody>
          <a:bodyPr>
            <a:normAutofit/>
          </a:bodyPr>
          <a:lstStyle>
            <a:lvl1pPr algn="ctr">
              <a:defRPr sz="3600">
                <a:effectLst>
                  <a:outerShdw blurRad="38100" dist="38100" dir="2700000" rotWithShape="0">
                    <a:srgbClr val="000000">
                      <a:alpha val="43137"/>
                    </a:srgbClr>
                  </a:outerShdw>
                </a:effectLst>
              </a:defRPr>
            </a:lvl1pPr>
          </a:lstStyle>
          <a:p>
            <a:pPr algn="l"/>
            <a:r>
              <a:rPr sz="4400" dirty="0">
                <a:effectLst/>
              </a:rPr>
              <a:t>Grievance Handling Model </a:t>
            </a:r>
          </a:p>
        </p:txBody>
      </p:sp>
      <p:graphicFrame>
        <p:nvGraphicFramePr>
          <p:cNvPr id="4" name="Diagram 3">
            <a:extLst>
              <a:ext uri="{FF2B5EF4-FFF2-40B4-BE49-F238E27FC236}">
                <a16:creationId xmlns:a16="http://schemas.microsoft.com/office/drawing/2014/main" id="{6FF6D246-79B1-4CE2-AA9C-BB511CF4DD9C}"/>
              </a:ext>
            </a:extLst>
          </p:cNvPr>
          <p:cNvGraphicFramePr/>
          <p:nvPr>
            <p:extLst/>
          </p:nvPr>
        </p:nvGraphicFramePr>
        <p:xfrm>
          <a:off x="2031999" y="719666"/>
          <a:ext cx="908517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276672"/>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Shape 1258"/>
          <p:cNvSpPr/>
          <p:nvPr/>
        </p:nvSpPr>
        <p:spPr>
          <a:xfrm>
            <a:off x="1347680" y="1528212"/>
            <a:ext cx="8413837" cy="501675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571500" indent="-571500">
              <a:buSzPct val="100000"/>
              <a:buFont typeface="Arial"/>
              <a:buChar char="•"/>
              <a:defRPr sz="3200">
                <a:solidFill>
                  <a:srgbClr val="FFFF00"/>
                </a:solidFill>
                <a:effectLst>
                  <a:outerShdw blurRad="38100" dist="38100" dir="2700000" rotWithShape="0">
                    <a:srgbClr val="000000">
                      <a:alpha val="43137"/>
                    </a:srgbClr>
                  </a:outerShdw>
                </a:effectLst>
              </a:defRPr>
            </a:pPr>
            <a:r>
              <a:rPr dirty="0">
                <a:solidFill>
                  <a:schemeClr val="tx1"/>
                </a:solidFill>
              </a:rPr>
              <a:t>Violation </a:t>
            </a:r>
            <a:r>
              <a:rPr i="1" dirty="0">
                <a:solidFill>
                  <a:schemeClr val="tx1"/>
                </a:solidFill>
              </a:rPr>
              <a:t>(e.g., CBA, policy, rule, regulation</a:t>
            </a:r>
            <a:r>
              <a:rPr dirty="0">
                <a:solidFill>
                  <a:schemeClr val="tx1"/>
                </a:solidFill>
              </a:rPr>
              <a:t>)</a:t>
            </a:r>
            <a:endParaRPr lang="en-US" dirty="0">
              <a:solidFill>
                <a:schemeClr val="tx1"/>
              </a:solidFill>
            </a:endParaRPr>
          </a:p>
          <a:p>
            <a:pPr>
              <a:buSzPct val="100000"/>
              <a:defRPr sz="3200">
                <a:solidFill>
                  <a:srgbClr val="FFFF00"/>
                </a:solidFill>
                <a:effectLst>
                  <a:outerShdw blurRad="38100" dist="38100" dir="2700000" rotWithShape="0">
                    <a:srgbClr val="000000">
                      <a:alpha val="43137"/>
                    </a:srgbClr>
                  </a:outerShdw>
                </a:effectLst>
              </a:defRPr>
            </a:pPr>
            <a:endParaRPr dirty="0">
              <a:solidFill>
                <a:schemeClr val="tx1"/>
              </a:solidFill>
            </a:endParaRPr>
          </a:p>
          <a:p>
            <a:pPr marL="571500" indent="-571500">
              <a:buSzPct val="100000"/>
              <a:buFont typeface="Arial"/>
              <a:buChar char="•"/>
              <a:defRPr sz="3200">
                <a:solidFill>
                  <a:srgbClr val="FFFF00"/>
                </a:solidFill>
                <a:effectLst>
                  <a:outerShdw blurRad="38100" dist="38100" dir="2700000" rotWithShape="0">
                    <a:srgbClr val="000000">
                      <a:alpha val="43137"/>
                    </a:srgbClr>
                  </a:outerShdw>
                </a:effectLst>
              </a:defRPr>
            </a:pPr>
            <a:r>
              <a:rPr lang="en-US" dirty="0">
                <a:solidFill>
                  <a:schemeClr val="accent5">
                    <a:lumMod val="75000"/>
                  </a:schemeClr>
                </a:solidFill>
              </a:rPr>
              <a:t>Violation of </a:t>
            </a:r>
            <a:r>
              <a:rPr u="sng" dirty="0">
                <a:solidFill>
                  <a:schemeClr val="accent5">
                    <a:lumMod val="75000"/>
                  </a:schemeClr>
                </a:solidFill>
              </a:rPr>
              <a:t>Past Practice</a:t>
            </a:r>
            <a:endParaRPr lang="en-US" u="sng" dirty="0">
              <a:solidFill>
                <a:schemeClr val="accent5">
                  <a:lumMod val="75000"/>
                </a:schemeClr>
              </a:solidFill>
            </a:endParaRPr>
          </a:p>
          <a:p>
            <a:pPr>
              <a:buSzPct val="100000"/>
              <a:defRPr sz="3200">
                <a:solidFill>
                  <a:srgbClr val="FFFF00"/>
                </a:solidFill>
                <a:effectLst>
                  <a:outerShdw blurRad="38100" dist="38100" dir="2700000" rotWithShape="0">
                    <a:srgbClr val="000000">
                      <a:alpha val="43137"/>
                    </a:srgbClr>
                  </a:outerShdw>
                </a:effectLst>
              </a:defRPr>
            </a:pPr>
            <a:endParaRPr lang="en-US" dirty="0">
              <a:solidFill>
                <a:schemeClr val="accent5">
                  <a:lumMod val="75000"/>
                </a:schemeClr>
              </a:solidFill>
            </a:endParaRPr>
          </a:p>
          <a:p>
            <a:pPr marL="571500" indent="-571500">
              <a:buSzPct val="100000"/>
              <a:buFont typeface="Arial"/>
              <a:buChar char="•"/>
              <a:defRPr sz="3200">
                <a:solidFill>
                  <a:srgbClr val="FFFF00"/>
                </a:solidFill>
                <a:effectLst>
                  <a:outerShdw blurRad="38100" dist="38100" dir="2700000" rotWithShape="0">
                    <a:srgbClr val="000000">
                      <a:alpha val="43137"/>
                    </a:srgbClr>
                  </a:outerShdw>
                </a:effectLst>
              </a:defRPr>
            </a:pPr>
            <a:r>
              <a:rPr lang="en-US" dirty="0">
                <a:solidFill>
                  <a:schemeClr val="tx1"/>
                </a:solidFill>
              </a:rPr>
              <a:t>Violation of Fair Treatment</a:t>
            </a:r>
          </a:p>
          <a:p>
            <a:pPr>
              <a:buSzPct val="100000"/>
              <a:defRPr sz="3200">
                <a:solidFill>
                  <a:srgbClr val="FFFF00"/>
                </a:solidFill>
                <a:effectLst>
                  <a:outerShdw blurRad="38100" dist="38100" dir="2700000" rotWithShape="0">
                    <a:srgbClr val="000000">
                      <a:alpha val="43137"/>
                    </a:srgbClr>
                  </a:outerShdw>
                </a:effectLst>
              </a:defRPr>
            </a:pPr>
            <a:endParaRPr lang="en-US" dirty="0">
              <a:solidFill>
                <a:schemeClr val="tx1"/>
              </a:solidFill>
            </a:endParaRPr>
          </a:p>
          <a:p>
            <a:pPr marL="571500" indent="-571500">
              <a:buSzPct val="100000"/>
              <a:buFont typeface="Arial"/>
              <a:buChar char="•"/>
              <a:defRPr sz="3200">
                <a:solidFill>
                  <a:srgbClr val="FFFF00"/>
                </a:solidFill>
                <a:effectLst>
                  <a:outerShdw blurRad="38100" dist="38100" dir="2700000" rotWithShape="0">
                    <a:srgbClr val="000000">
                      <a:alpha val="43137"/>
                    </a:srgbClr>
                  </a:outerShdw>
                </a:effectLst>
              </a:defRPr>
            </a:pPr>
            <a:r>
              <a:rPr lang="en-US" dirty="0">
                <a:solidFill>
                  <a:schemeClr val="accent5">
                    <a:lumMod val="75000"/>
                  </a:schemeClr>
                </a:solidFill>
              </a:rPr>
              <a:t>Violation of Federal, State or Local Law</a:t>
            </a:r>
          </a:p>
          <a:p>
            <a:pPr>
              <a:buSzPct val="100000"/>
              <a:defRPr sz="3200">
                <a:solidFill>
                  <a:srgbClr val="FFFF00"/>
                </a:solidFill>
                <a:effectLst>
                  <a:outerShdw blurRad="38100" dist="38100" dir="2700000" rotWithShape="0">
                    <a:srgbClr val="000000">
                      <a:alpha val="43137"/>
                    </a:srgbClr>
                  </a:outerShdw>
                </a:effectLst>
              </a:defRPr>
            </a:pPr>
            <a:endParaRPr lang="en-US" dirty="0">
              <a:solidFill>
                <a:schemeClr val="accent5">
                  <a:lumMod val="75000"/>
                </a:schemeClr>
              </a:solidFill>
            </a:endParaRPr>
          </a:p>
          <a:p>
            <a:pPr marL="571500" indent="-571500">
              <a:buSzPct val="100000"/>
              <a:buFont typeface="Arial"/>
              <a:buChar char="•"/>
              <a:defRPr sz="3200">
                <a:solidFill>
                  <a:srgbClr val="FFFF00"/>
                </a:solidFill>
                <a:effectLst>
                  <a:outerShdw blurRad="38100" dist="38100" dir="2700000" rotWithShape="0">
                    <a:srgbClr val="000000">
                      <a:alpha val="43137"/>
                    </a:srgbClr>
                  </a:outerShdw>
                </a:effectLst>
              </a:defRPr>
            </a:pPr>
            <a:r>
              <a:rPr lang="en-US" dirty="0">
                <a:solidFill>
                  <a:schemeClr val="tx1"/>
                </a:solidFill>
              </a:rPr>
              <a:t>Violation of Management’s Responsibilities</a:t>
            </a:r>
          </a:p>
          <a:p>
            <a:pPr marL="571500" indent="-571500">
              <a:buSzPct val="100000"/>
              <a:buFont typeface="Arial"/>
              <a:buChar char="•"/>
              <a:defRPr sz="3200">
                <a:solidFill>
                  <a:srgbClr val="FFFF00"/>
                </a:solidFill>
                <a:effectLst>
                  <a:outerShdw blurRad="38100" dist="38100" dir="2700000" rotWithShape="0">
                    <a:srgbClr val="000000">
                      <a:alpha val="43137"/>
                    </a:srgbClr>
                  </a:outerShdw>
                </a:effectLst>
              </a:defRPr>
            </a:pPr>
            <a:endParaRPr dirty="0">
              <a:solidFill>
                <a:srgbClr val="002060"/>
              </a:solidFill>
            </a:endParaRPr>
          </a:p>
        </p:txBody>
      </p:sp>
      <p:sp>
        <p:nvSpPr>
          <p:cNvPr id="4" name="Arrow: Right 3">
            <a:extLst>
              <a:ext uri="{FF2B5EF4-FFF2-40B4-BE49-F238E27FC236}">
                <a16:creationId xmlns:a16="http://schemas.microsoft.com/office/drawing/2014/main" id="{56BBD05A-0D32-457E-AE07-D0390FC7DCC9}"/>
              </a:ext>
            </a:extLst>
          </p:cNvPr>
          <p:cNvSpPr/>
          <p:nvPr/>
        </p:nvSpPr>
        <p:spPr>
          <a:xfrm>
            <a:off x="1061225" y="313030"/>
            <a:ext cx="8783419" cy="1406184"/>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j-lt"/>
                <a:ea typeface="+mj-ea"/>
                <a:cs typeface="+mj-cs"/>
                <a:sym typeface="Calibri"/>
              </a:rPr>
              <a:t>1. Identification</a:t>
            </a:r>
          </a:p>
        </p:txBody>
      </p:sp>
      <p:pic>
        <p:nvPicPr>
          <p:cNvPr id="2" name="Picture 1">
            <a:extLst>
              <a:ext uri="{FF2B5EF4-FFF2-40B4-BE49-F238E27FC236}">
                <a16:creationId xmlns:a16="http://schemas.microsoft.com/office/drawing/2014/main" id="{843FBB10-FF12-41F8-B0BB-8965CEC07614}"/>
              </a:ext>
            </a:extLst>
          </p:cNvPr>
          <p:cNvPicPr>
            <a:picLocks noChangeAspect="1"/>
          </p:cNvPicPr>
          <p:nvPr/>
        </p:nvPicPr>
        <p:blipFill>
          <a:blip r:embed="rId3"/>
          <a:stretch>
            <a:fillRect/>
          </a:stretch>
        </p:blipFill>
        <p:spPr>
          <a:xfrm>
            <a:off x="1492192" y="1258784"/>
            <a:ext cx="8555780" cy="4812627"/>
          </a:xfrm>
          <a:prstGeom prst="rect">
            <a:avLst/>
          </a:prstGeom>
        </p:spPr>
      </p:pic>
    </p:spTree>
    <p:extLst>
      <p:ext uri="{BB962C8B-B14F-4D97-AF65-F5344CB8AC3E}">
        <p14:creationId xmlns:p14="http://schemas.microsoft.com/office/powerpoint/2010/main" val="1511858776"/>
      </p:ext>
    </p:extLst>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44000" fill="hold" nodeType="clickEffect" p14:presetBounceEnd="60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60000">
                                          <p:cBhvr additive="base">
                                            <p:cTn id="13"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4" dur="500" fill="hold"/>
                                            <p:tgtEl>
                                              <p:spTgt spid="2"/>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4400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9" name="Shape 1279"/>
          <p:cNvSpPr/>
          <p:nvPr/>
        </p:nvSpPr>
        <p:spPr>
          <a:xfrm>
            <a:off x="979449" y="2401535"/>
            <a:ext cx="6781800" cy="3202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571500" indent="-57150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rgbClr val="002060"/>
                </a:solidFill>
              </a:rPr>
              <a:t>Talking to the right person/people</a:t>
            </a:r>
          </a:p>
          <a:p>
            <a:pPr marL="457200" indent="-457200">
              <a:buSzPct val="100000"/>
              <a:buFont typeface="Arial"/>
              <a:buChar char="•"/>
              <a:defRPr sz="2800">
                <a:solidFill>
                  <a:srgbClr val="FFFF00"/>
                </a:solidFill>
                <a:effectLst>
                  <a:outerShdw blurRad="38100" dist="38100" dir="2700000" rotWithShape="0">
                    <a:srgbClr val="000000">
                      <a:alpha val="43137"/>
                    </a:srgbClr>
                  </a:outerShdw>
                </a:effectLst>
              </a:defRPr>
            </a:pPr>
            <a:endParaRPr dirty="0">
              <a:solidFill>
                <a:srgbClr val="002060"/>
              </a:solidFill>
            </a:endParaRPr>
          </a:p>
          <a:p>
            <a:pPr marL="571500" indent="-57150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rgbClr val="002060"/>
                </a:solidFill>
              </a:rPr>
              <a:t>5 W’s</a:t>
            </a:r>
          </a:p>
          <a:p>
            <a:pPr marL="457200" indent="-457200">
              <a:buSzPct val="100000"/>
              <a:buFont typeface="Arial"/>
              <a:buChar char="•"/>
              <a:defRPr sz="2800">
                <a:solidFill>
                  <a:srgbClr val="FFFF00"/>
                </a:solidFill>
                <a:effectLst>
                  <a:outerShdw blurRad="38100" dist="38100" dir="2700000" rotWithShape="0">
                    <a:srgbClr val="000000">
                      <a:alpha val="43137"/>
                    </a:srgbClr>
                  </a:outerShdw>
                </a:effectLst>
              </a:defRPr>
            </a:pPr>
            <a:endParaRPr dirty="0">
              <a:solidFill>
                <a:srgbClr val="002060"/>
              </a:solidFill>
            </a:endParaRPr>
          </a:p>
          <a:p>
            <a:pPr marL="571500" indent="-57150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rgbClr val="002060"/>
                </a:solidFill>
              </a:rPr>
              <a:t>Standardized Form</a:t>
            </a:r>
          </a:p>
          <a:p>
            <a:pPr marL="457200" indent="-457200">
              <a:buSzPct val="100000"/>
              <a:buFont typeface="Arial"/>
              <a:buChar char="•"/>
              <a:defRPr sz="2800">
                <a:solidFill>
                  <a:srgbClr val="FFFF00"/>
                </a:solidFill>
                <a:effectLst>
                  <a:outerShdw blurRad="38100" dist="38100" dir="2700000" rotWithShape="0">
                    <a:srgbClr val="000000">
                      <a:alpha val="43137"/>
                    </a:srgbClr>
                  </a:outerShdw>
                </a:effectLst>
              </a:defRPr>
            </a:pPr>
            <a:endParaRPr dirty="0">
              <a:solidFill>
                <a:srgbClr val="002060"/>
              </a:solidFill>
            </a:endParaRPr>
          </a:p>
          <a:p>
            <a:pPr marL="571500" indent="-57150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rgbClr val="002060"/>
                </a:solidFill>
              </a:rPr>
              <a:t>Follow up</a:t>
            </a:r>
          </a:p>
        </p:txBody>
      </p:sp>
      <p:sp>
        <p:nvSpPr>
          <p:cNvPr id="9" name="Arrow: Right 8">
            <a:extLst>
              <a:ext uri="{FF2B5EF4-FFF2-40B4-BE49-F238E27FC236}">
                <a16:creationId xmlns:a16="http://schemas.microsoft.com/office/drawing/2014/main" id="{748FDE10-5F08-4F2F-AD31-E23B862334D9}"/>
              </a:ext>
            </a:extLst>
          </p:cNvPr>
          <p:cNvSpPr/>
          <p:nvPr/>
        </p:nvSpPr>
        <p:spPr>
          <a:xfrm>
            <a:off x="1102112" y="512388"/>
            <a:ext cx="9597556" cy="1406184"/>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j-lt"/>
                <a:ea typeface="+mj-ea"/>
                <a:cs typeface="+mj-cs"/>
                <a:sym typeface="Calibri"/>
              </a:rPr>
              <a:t>2. Investigation</a:t>
            </a:r>
          </a:p>
        </p:txBody>
      </p:sp>
    </p:spTree>
    <p:extLst>
      <p:ext uri="{BB962C8B-B14F-4D97-AF65-F5344CB8AC3E}">
        <p14:creationId xmlns:p14="http://schemas.microsoft.com/office/powerpoint/2010/main" val="26339374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Shape 1286"/>
          <p:cNvSpPr/>
          <p:nvPr/>
        </p:nvSpPr>
        <p:spPr>
          <a:xfrm>
            <a:off x="2400300" y="2057174"/>
            <a:ext cx="7391400" cy="181588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571500" indent="-57150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rgbClr val="002060"/>
                </a:solidFill>
              </a:rPr>
              <a:t>Physical Evidence</a:t>
            </a:r>
          </a:p>
          <a:p>
            <a:pPr marL="342900" indent="-342900">
              <a:buSzPct val="100000"/>
              <a:buFont typeface="Arial"/>
              <a:buChar char="•"/>
              <a:defRPr sz="2800">
                <a:solidFill>
                  <a:srgbClr val="FFFF00"/>
                </a:solidFill>
                <a:effectLst>
                  <a:outerShdw blurRad="38100" dist="38100" dir="2700000" rotWithShape="0">
                    <a:srgbClr val="000000">
                      <a:alpha val="43137"/>
                    </a:srgbClr>
                  </a:outerShdw>
                </a:effectLst>
              </a:defRPr>
            </a:pPr>
            <a:endParaRPr dirty="0">
              <a:solidFill>
                <a:srgbClr val="002060"/>
              </a:solidFill>
            </a:endParaRPr>
          </a:p>
          <a:p>
            <a:pPr marL="571500" indent="-571500">
              <a:buSzPct val="100000"/>
              <a:buFont typeface="Arial"/>
              <a:buChar char="•"/>
              <a:defRPr sz="2800">
                <a:solidFill>
                  <a:srgbClr val="FFFF00"/>
                </a:solidFill>
                <a:effectLst>
                  <a:outerShdw blurRad="38100" dist="38100" dir="2700000" rotWithShape="0">
                    <a:srgbClr val="000000">
                      <a:alpha val="43137"/>
                    </a:srgbClr>
                  </a:outerShdw>
                </a:effectLst>
              </a:defRPr>
            </a:pPr>
            <a:r>
              <a:rPr dirty="0">
                <a:solidFill>
                  <a:srgbClr val="002060"/>
                </a:solidFill>
              </a:rPr>
              <a:t>Particularized Need </a:t>
            </a:r>
          </a:p>
          <a:p>
            <a:pPr>
              <a:defRPr sz="2800">
                <a:solidFill>
                  <a:srgbClr val="FFFF00"/>
                </a:solidFill>
                <a:effectLst>
                  <a:outerShdw blurRad="38100" dist="38100" dir="2700000" rotWithShape="0">
                    <a:srgbClr val="000000">
                      <a:alpha val="43137"/>
                    </a:srgbClr>
                  </a:outerShdw>
                </a:effectLst>
              </a:defRPr>
            </a:pPr>
            <a:endParaRPr dirty="0">
              <a:solidFill>
                <a:srgbClr val="002060"/>
              </a:solidFill>
            </a:endParaRPr>
          </a:p>
        </p:txBody>
      </p:sp>
      <p:sp>
        <p:nvSpPr>
          <p:cNvPr id="8" name="Arrow: Right 7">
            <a:extLst>
              <a:ext uri="{FF2B5EF4-FFF2-40B4-BE49-F238E27FC236}">
                <a16:creationId xmlns:a16="http://schemas.microsoft.com/office/drawing/2014/main" id="{4BD80FC7-344B-4F32-B6EF-9E40F1749DA6}"/>
              </a:ext>
            </a:extLst>
          </p:cNvPr>
          <p:cNvSpPr/>
          <p:nvPr/>
        </p:nvSpPr>
        <p:spPr>
          <a:xfrm>
            <a:off x="1050074" y="511266"/>
            <a:ext cx="10563994" cy="1406184"/>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j-lt"/>
                <a:ea typeface="+mj-ea"/>
                <a:cs typeface="+mj-cs"/>
                <a:sym typeface="Calibri"/>
              </a:rPr>
              <a:t>3. Documentation</a:t>
            </a:r>
          </a:p>
        </p:txBody>
      </p:sp>
      <p:sp>
        <p:nvSpPr>
          <p:cNvPr id="2" name="TextBox 1">
            <a:extLst>
              <a:ext uri="{FF2B5EF4-FFF2-40B4-BE49-F238E27FC236}">
                <a16:creationId xmlns:a16="http://schemas.microsoft.com/office/drawing/2014/main" id="{9240A325-8998-407D-A509-0C6846FB2393}"/>
              </a:ext>
            </a:extLst>
          </p:cNvPr>
          <p:cNvSpPr txBox="1"/>
          <p:nvPr/>
        </p:nvSpPr>
        <p:spPr>
          <a:xfrm>
            <a:off x="3301341" y="3555558"/>
            <a:ext cx="8312727"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485900" lvl="2" indent="-571500">
              <a:buSzPct val="100000"/>
              <a:buFont typeface="Courier New"/>
              <a:buChar char="o"/>
              <a:defRPr sz="2800">
                <a:effectLst>
                  <a:outerShdw blurRad="38100" dist="38100" dir="2700000" rotWithShape="0">
                    <a:srgbClr val="000000">
                      <a:alpha val="43137"/>
                    </a:srgbClr>
                  </a:outerShdw>
                </a:effectLst>
              </a:defRPr>
            </a:pPr>
            <a:r>
              <a:rPr lang="en-US" dirty="0">
                <a:solidFill>
                  <a:srgbClr val="002060"/>
                </a:solidFill>
              </a:rPr>
              <a:t>Why the information is needed</a:t>
            </a:r>
          </a:p>
          <a:p>
            <a:pPr marL="1485900" lvl="2" indent="-571500">
              <a:buSzPct val="100000"/>
              <a:buFont typeface="Courier New"/>
              <a:buChar char="o"/>
              <a:defRPr sz="2800">
                <a:effectLst>
                  <a:outerShdw blurRad="38100" dist="38100" dir="2700000" rotWithShape="0">
                    <a:srgbClr val="000000">
                      <a:alpha val="43137"/>
                    </a:srgbClr>
                  </a:outerShdw>
                </a:effectLst>
              </a:defRPr>
            </a:pPr>
            <a:r>
              <a:rPr lang="en-US" dirty="0">
                <a:solidFill>
                  <a:srgbClr val="002060"/>
                </a:solidFill>
              </a:rPr>
              <a:t>How it will be used</a:t>
            </a:r>
          </a:p>
          <a:p>
            <a:pPr marL="1485900" lvl="2" indent="-571500">
              <a:buSzPct val="100000"/>
              <a:buFont typeface="Courier New"/>
              <a:buChar char="o"/>
              <a:defRPr sz="2800">
                <a:effectLst>
                  <a:outerShdw blurRad="38100" dist="38100" dir="2700000" rotWithShape="0">
                    <a:srgbClr val="000000">
                      <a:alpha val="43137"/>
                    </a:srgbClr>
                  </a:outerShdw>
                </a:effectLst>
              </a:defRPr>
            </a:pPr>
            <a:r>
              <a:rPr lang="en-US" dirty="0">
                <a:solidFill>
                  <a:srgbClr val="002060"/>
                </a:solidFill>
              </a:rPr>
              <a:t>Relevancy to the situation</a:t>
            </a:r>
          </a:p>
        </p:txBody>
      </p:sp>
      <p:sp>
        <p:nvSpPr>
          <p:cNvPr id="5" name="Shape 1019">
            <a:extLst>
              <a:ext uri="{FF2B5EF4-FFF2-40B4-BE49-F238E27FC236}">
                <a16:creationId xmlns:a16="http://schemas.microsoft.com/office/drawing/2014/main" id="{7F8AF2C1-B5F5-462C-95A3-E212205DC16E}"/>
              </a:ext>
            </a:extLst>
          </p:cNvPr>
          <p:cNvSpPr/>
          <p:nvPr/>
        </p:nvSpPr>
        <p:spPr>
          <a:xfrm>
            <a:off x="7780976" y="5414169"/>
            <a:ext cx="4572001" cy="980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b="1">
                <a:effectLst>
                  <a:outerShdw blurRad="38100" dist="38100" dir="2700000" rotWithShape="0">
                    <a:srgbClr val="000000">
                      <a:alpha val="43137"/>
                    </a:srgbClr>
                  </a:outerShdw>
                </a:effectLst>
              </a:defRPr>
            </a:pPr>
            <a:r>
              <a:rPr dirty="0">
                <a:solidFill>
                  <a:schemeClr val="accent1">
                    <a:lumMod val="75000"/>
                  </a:schemeClr>
                </a:solidFill>
              </a:rPr>
              <a:t>Citation</a:t>
            </a:r>
            <a:r>
              <a:rPr b="0" dirty="0">
                <a:solidFill>
                  <a:schemeClr val="accent1">
                    <a:lumMod val="75000"/>
                  </a:schemeClr>
                </a:solidFill>
              </a:rPr>
              <a:t>:  	§71</a:t>
            </a:r>
            <a:r>
              <a:rPr lang="en-US" b="0" dirty="0">
                <a:solidFill>
                  <a:schemeClr val="accent1">
                    <a:lumMod val="75000"/>
                  </a:schemeClr>
                </a:solidFill>
              </a:rPr>
              <a:t>14</a:t>
            </a:r>
            <a:r>
              <a:rPr b="0" dirty="0">
                <a:solidFill>
                  <a:schemeClr val="accent1">
                    <a:lumMod val="75000"/>
                  </a:schemeClr>
                </a:solidFill>
              </a:rPr>
              <a:t>(</a:t>
            </a:r>
            <a:r>
              <a:rPr lang="en-US" b="0" dirty="0">
                <a:solidFill>
                  <a:schemeClr val="accent1">
                    <a:lumMod val="75000"/>
                  </a:schemeClr>
                </a:solidFill>
              </a:rPr>
              <a:t>b</a:t>
            </a:r>
            <a:r>
              <a:rPr b="0" dirty="0">
                <a:solidFill>
                  <a:schemeClr val="accent1">
                    <a:lumMod val="75000"/>
                  </a:schemeClr>
                </a:solidFill>
              </a:rPr>
              <a:t>)</a:t>
            </a:r>
            <a:r>
              <a:rPr lang="en-US" b="0" dirty="0">
                <a:solidFill>
                  <a:schemeClr val="accent1">
                    <a:lumMod val="75000"/>
                  </a:schemeClr>
                </a:solidFill>
              </a:rPr>
              <a:t>(4)</a:t>
            </a:r>
            <a:r>
              <a:rPr b="0" dirty="0">
                <a:solidFill>
                  <a:schemeClr val="accent1">
                    <a:lumMod val="75000"/>
                  </a:schemeClr>
                </a:solidFill>
              </a:rPr>
              <a:t> </a:t>
            </a:r>
          </a:p>
          <a:p>
            <a:pPr>
              <a:defRPr sz="2800">
                <a:solidFill>
                  <a:srgbClr val="FFFF00"/>
                </a:solidFill>
                <a:effectLst>
                  <a:outerShdw blurRad="38100" dist="38100" dir="2700000" rotWithShape="0">
                    <a:srgbClr val="000000">
                      <a:alpha val="43137"/>
                    </a:srgbClr>
                  </a:outerShdw>
                </a:effectLst>
              </a:defRPr>
            </a:pPr>
            <a:r>
              <a:rPr dirty="0">
                <a:solidFill>
                  <a:schemeClr val="accent1">
                    <a:lumMod val="75000"/>
                  </a:schemeClr>
                </a:solidFill>
              </a:rPr>
              <a:t>	</a:t>
            </a:r>
          </a:p>
        </p:txBody>
      </p:sp>
    </p:spTree>
    <p:extLst>
      <p:ext uri="{BB962C8B-B14F-4D97-AF65-F5344CB8AC3E}">
        <p14:creationId xmlns:p14="http://schemas.microsoft.com/office/powerpoint/2010/main" val="14793047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Shape 1286"/>
          <p:cNvSpPr/>
          <p:nvPr/>
        </p:nvSpPr>
        <p:spPr>
          <a:xfrm>
            <a:off x="3384155" y="1831583"/>
            <a:ext cx="4813413" cy="353943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571500" indent="-571500">
              <a:buFont typeface="Arial" panose="020B0604020202020204" pitchFamily="34" charset="0"/>
              <a:buChar char="•"/>
            </a:pPr>
            <a:r>
              <a:rPr lang="en-US" sz="2800" dirty="0">
                <a:solidFill>
                  <a:srgbClr val="002060"/>
                </a:solidFill>
                <a:cs typeface="Calibri" pitchFamily="34" charset="0"/>
              </a:rPr>
              <a:t>Review </a:t>
            </a:r>
          </a:p>
          <a:p>
            <a:pPr marL="457200" indent="-457200">
              <a:buFont typeface="Arial" panose="020B0604020202020204" pitchFamily="34" charset="0"/>
              <a:buChar char="•"/>
            </a:pPr>
            <a:endParaRPr lang="en-US" sz="2800" dirty="0">
              <a:solidFill>
                <a:srgbClr val="002060"/>
              </a:solidFill>
              <a:cs typeface="Calibri" pitchFamily="34" charset="0"/>
            </a:endParaRPr>
          </a:p>
          <a:p>
            <a:pPr marL="571500" indent="-571500">
              <a:buFont typeface="Arial" panose="020B0604020202020204" pitchFamily="34" charset="0"/>
              <a:buChar char="•"/>
            </a:pPr>
            <a:r>
              <a:rPr lang="en-US" sz="2800" dirty="0">
                <a:solidFill>
                  <a:srgbClr val="002060"/>
                </a:solidFill>
                <a:cs typeface="Calibri" pitchFamily="34" charset="0"/>
              </a:rPr>
              <a:t>Research</a:t>
            </a:r>
          </a:p>
          <a:p>
            <a:pPr marL="457200" indent="-457200">
              <a:buFont typeface="Arial" panose="020B0604020202020204" pitchFamily="34" charset="0"/>
              <a:buChar char="•"/>
            </a:pPr>
            <a:endParaRPr lang="en-US" sz="2800" dirty="0">
              <a:solidFill>
                <a:srgbClr val="002060"/>
              </a:solidFill>
              <a:cs typeface="Calibri" pitchFamily="34" charset="0"/>
            </a:endParaRPr>
          </a:p>
          <a:p>
            <a:pPr marL="571500" indent="-571500">
              <a:buFont typeface="Arial" panose="020B0604020202020204" pitchFamily="34" charset="0"/>
              <a:buChar char="•"/>
            </a:pPr>
            <a:r>
              <a:rPr lang="en-US" sz="2800" dirty="0">
                <a:solidFill>
                  <a:srgbClr val="002060"/>
                </a:solidFill>
                <a:cs typeface="Calibri" pitchFamily="34" charset="0"/>
              </a:rPr>
              <a:t>Discuss with Other Stewards/Officers</a:t>
            </a:r>
          </a:p>
          <a:p>
            <a:pPr marL="457200" indent="-457200">
              <a:buFont typeface="Arial" panose="020B0604020202020204" pitchFamily="34" charset="0"/>
              <a:buChar char="•"/>
            </a:pPr>
            <a:endParaRPr lang="en-US" sz="2800" dirty="0">
              <a:solidFill>
                <a:srgbClr val="002060"/>
              </a:solidFill>
              <a:cs typeface="Calibri" pitchFamily="34" charset="0"/>
            </a:endParaRPr>
          </a:p>
          <a:p>
            <a:pPr marL="571500" indent="-571500">
              <a:buFont typeface="Arial" panose="020B0604020202020204" pitchFamily="34" charset="0"/>
              <a:buChar char="•"/>
            </a:pPr>
            <a:r>
              <a:rPr lang="en-US" sz="2800" dirty="0">
                <a:solidFill>
                  <a:srgbClr val="002060"/>
                </a:solidFill>
                <a:cs typeface="Calibri" pitchFamily="34" charset="0"/>
              </a:rPr>
              <a:t>Write the Grievance</a:t>
            </a:r>
          </a:p>
        </p:txBody>
      </p:sp>
      <p:sp>
        <p:nvSpPr>
          <p:cNvPr id="8" name="Arrow: Right 7">
            <a:extLst>
              <a:ext uri="{FF2B5EF4-FFF2-40B4-BE49-F238E27FC236}">
                <a16:creationId xmlns:a16="http://schemas.microsoft.com/office/drawing/2014/main" id="{4BD80FC7-344B-4F32-B6EF-9E40F1749DA6}"/>
              </a:ext>
            </a:extLst>
          </p:cNvPr>
          <p:cNvSpPr/>
          <p:nvPr/>
        </p:nvSpPr>
        <p:spPr>
          <a:xfrm>
            <a:off x="1061226" y="544152"/>
            <a:ext cx="10184706" cy="1406184"/>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j-lt"/>
                <a:ea typeface="+mj-ea"/>
                <a:cs typeface="+mj-cs"/>
                <a:sym typeface="Calibri"/>
              </a:rPr>
              <a:t>4. Preparation/Writing the Grievance</a:t>
            </a:r>
          </a:p>
        </p:txBody>
      </p:sp>
    </p:spTree>
    <p:custDataLst>
      <p:tags r:id="rId1"/>
    </p:custDataLst>
    <p:extLst>
      <p:ext uri="{BB962C8B-B14F-4D97-AF65-F5344CB8AC3E}">
        <p14:creationId xmlns:p14="http://schemas.microsoft.com/office/powerpoint/2010/main" val="2664496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Shape 1286"/>
          <p:cNvSpPr/>
          <p:nvPr/>
        </p:nvSpPr>
        <p:spPr>
          <a:xfrm>
            <a:off x="1638482" y="2116323"/>
            <a:ext cx="7391400" cy="267765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571500" indent="-571500">
              <a:buFont typeface="Arial" panose="020B0604020202020204" pitchFamily="34" charset="0"/>
              <a:buChar char="•"/>
            </a:pPr>
            <a:r>
              <a:rPr lang="en-US" sz="2800" dirty="0">
                <a:solidFill>
                  <a:srgbClr val="002060"/>
                </a:solidFill>
                <a:effectLst>
                  <a:outerShdw blurRad="38100" dist="38100" dir="2700000" algn="tl">
                    <a:srgbClr val="000000">
                      <a:alpha val="43137"/>
                    </a:srgbClr>
                  </a:outerShdw>
                </a:effectLst>
                <a:latin typeface="Calibri" pitchFamily="34" charset="0"/>
                <a:cs typeface="Calibri" pitchFamily="34" charset="0"/>
              </a:rPr>
              <a:t>Remember, you are on equal ground</a:t>
            </a:r>
          </a:p>
          <a:p>
            <a:pPr marL="571500" indent="-571500">
              <a:buFont typeface="Arial" panose="020B0604020202020204" pitchFamily="34" charset="0"/>
              <a:buChar char="•"/>
            </a:pPr>
            <a:endParaRPr lang="en-US" sz="2800"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marL="571500" indent="-571500">
              <a:buFont typeface="Arial" panose="020B0604020202020204" pitchFamily="34" charset="0"/>
              <a:buChar char="•"/>
            </a:pPr>
            <a:r>
              <a:rPr lang="en-US" sz="2800" dirty="0">
                <a:solidFill>
                  <a:srgbClr val="002060"/>
                </a:solidFill>
                <a:effectLst>
                  <a:outerShdw blurRad="38100" dist="38100" dir="2700000" algn="tl">
                    <a:srgbClr val="000000">
                      <a:alpha val="43137"/>
                    </a:srgbClr>
                  </a:outerShdw>
                </a:effectLst>
                <a:latin typeface="Calibri" pitchFamily="34" charset="0"/>
                <a:cs typeface="Calibri" pitchFamily="34" charset="0"/>
              </a:rPr>
              <a:t>Attack the issue, not the individual</a:t>
            </a:r>
          </a:p>
          <a:p>
            <a:endParaRPr lang="en-US" sz="2800"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marL="571500" indent="-571500">
              <a:buFont typeface="Arial" panose="020B0604020202020204" pitchFamily="34" charset="0"/>
              <a:buChar char="•"/>
            </a:pPr>
            <a:r>
              <a:rPr lang="en-US" sz="2800" dirty="0">
                <a:solidFill>
                  <a:srgbClr val="002060"/>
                </a:solidFill>
                <a:effectLst>
                  <a:outerShdw blurRad="38100" dist="38100" dir="2700000" algn="tl">
                    <a:srgbClr val="000000">
                      <a:alpha val="43137"/>
                    </a:srgbClr>
                  </a:outerShdw>
                </a:effectLst>
                <a:latin typeface="Calibri" pitchFamily="34" charset="0"/>
                <a:cs typeface="Calibri" pitchFamily="34" charset="0"/>
              </a:rPr>
              <a:t>Take notes and document the agency’s response</a:t>
            </a:r>
          </a:p>
        </p:txBody>
      </p:sp>
      <p:sp>
        <p:nvSpPr>
          <p:cNvPr id="8" name="Arrow: Right 7">
            <a:extLst>
              <a:ext uri="{FF2B5EF4-FFF2-40B4-BE49-F238E27FC236}">
                <a16:creationId xmlns:a16="http://schemas.microsoft.com/office/drawing/2014/main" id="{4BD80FC7-344B-4F32-B6EF-9E40F1749DA6}"/>
              </a:ext>
            </a:extLst>
          </p:cNvPr>
          <p:cNvSpPr/>
          <p:nvPr/>
        </p:nvSpPr>
        <p:spPr>
          <a:xfrm>
            <a:off x="1062674" y="657838"/>
            <a:ext cx="9755747" cy="1406184"/>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j-lt"/>
                <a:ea typeface="+mj-ea"/>
                <a:cs typeface="+mj-cs"/>
                <a:sym typeface="Calibri"/>
              </a:rPr>
              <a:t>5. Presentation</a:t>
            </a:r>
          </a:p>
        </p:txBody>
      </p:sp>
    </p:spTree>
    <p:custDataLst>
      <p:tags r:id="rId1"/>
    </p:custDataLst>
    <p:extLst>
      <p:ext uri="{BB962C8B-B14F-4D97-AF65-F5344CB8AC3E}">
        <p14:creationId xmlns:p14="http://schemas.microsoft.com/office/powerpoint/2010/main" val="37449451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C9A3C5-DE99-4145-841F-2B5912D29820}"/>
              </a:ext>
            </a:extLst>
          </p:cNvPr>
          <p:cNvPicPr>
            <a:picLocks noChangeAspect="1"/>
          </p:cNvPicPr>
          <p:nvPr/>
        </p:nvPicPr>
        <p:blipFill>
          <a:blip r:embed="rId3"/>
          <a:stretch>
            <a:fillRect/>
          </a:stretch>
        </p:blipFill>
        <p:spPr>
          <a:xfrm>
            <a:off x="1378854" y="1396588"/>
            <a:ext cx="9566279" cy="4854887"/>
          </a:xfrm>
          <a:prstGeom prst="rect">
            <a:avLst/>
          </a:prstGeom>
        </p:spPr>
      </p:pic>
      <p:sp>
        <p:nvSpPr>
          <p:cNvPr id="4" name="Title 3">
            <a:extLst>
              <a:ext uri="{FF2B5EF4-FFF2-40B4-BE49-F238E27FC236}">
                <a16:creationId xmlns:a16="http://schemas.microsoft.com/office/drawing/2014/main" id="{B595CA8F-2962-4FF1-8754-EF31574C934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kern="1200">
                <a:solidFill>
                  <a:schemeClr val="bg1"/>
                </a:solidFill>
                <a:latin typeface="+mj-lt"/>
                <a:ea typeface="+mj-ea"/>
                <a:cs typeface="+mj-cs"/>
              </a:rPr>
              <a:t>A Quick Look At Online Resources!</a:t>
            </a:r>
          </a:p>
        </p:txBody>
      </p:sp>
      <p:sp>
        <p:nvSpPr>
          <p:cNvPr id="5" name="Text Placeholder 4">
            <a:extLst>
              <a:ext uri="{FF2B5EF4-FFF2-40B4-BE49-F238E27FC236}">
                <a16:creationId xmlns:a16="http://schemas.microsoft.com/office/drawing/2014/main" id="{E41F56F1-C8FE-4093-9DE5-03329C30E57B}"/>
              </a:ext>
            </a:extLst>
          </p:cNvPr>
          <p:cNvSpPr>
            <a:spLocks noGrp="1"/>
          </p:cNvSpPr>
          <p:nvPr>
            <p:ph type="body" sz="quarter" idx="14"/>
          </p:nvPr>
        </p:nvSpPr>
        <p:spPr/>
        <p:txBody>
          <a:bodyPr>
            <a:normAutofit fontScale="47500" lnSpcReduction="20000"/>
          </a:bodyPr>
          <a:lstStyle/>
          <a:p>
            <a:endParaRPr lang="en-US"/>
          </a:p>
        </p:txBody>
      </p:sp>
    </p:spTree>
    <p:extLst>
      <p:ext uri="{BB962C8B-B14F-4D97-AF65-F5344CB8AC3E}">
        <p14:creationId xmlns:p14="http://schemas.microsoft.com/office/powerpoint/2010/main" val="3404463016"/>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F662136-9CED-4528-860F-958018CD2E97}"/>
              </a:ext>
            </a:extLst>
          </p:cNvPr>
          <p:cNvGrpSpPr/>
          <p:nvPr/>
        </p:nvGrpSpPr>
        <p:grpSpPr>
          <a:xfrm>
            <a:off x="2837800" y="368134"/>
            <a:ext cx="9354200" cy="5545777"/>
            <a:chOff x="5201849" y="1396999"/>
            <a:chExt cx="6739433" cy="4064000"/>
          </a:xfrm>
        </p:grpSpPr>
        <p:sp>
          <p:nvSpPr>
            <p:cNvPr id="17" name="Straight Connector 16">
              <a:extLst>
                <a:ext uri="{FF2B5EF4-FFF2-40B4-BE49-F238E27FC236}">
                  <a16:creationId xmlns:a16="http://schemas.microsoft.com/office/drawing/2014/main" id="{E980A129-7DEE-4E75-93A1-0795488783D4}"/>
                </a:ext>
              </a:extLst>
            </p:cNvPr>
            <p:cNvSpPr/>
            <p:nvPr/>
          </p:nvSpPr>
          <p:spPr>
            <a:xfrm>
              <a:off x="7110811" y="4851399"/>
              <a:ext cx="4080256"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17">
              <a:extLst>
                <a:ext uri="{FF2B5EF4-FFF2-40B4-BE49-F238E27FC236}">
                  <a16:creationId xmlns:a16="http://schemas.microsoft.com/office/drawing/2014/main" id="{169EED92-6941-4D60-B01B-7DF4CE74ED5A}"/>
                </a:ext>
              </a:extLst>
            </p:cNvPr>
            <p:cNvSpPr/>
            <p:nvPr/>
          </p:nvSpPr>
          <p:spPr>
            <a:xfrm>
              <a:off x="7110811" y="3428999"/>
              <a:ext cx="3495039"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18">
              <a:extLst>
                <a:ext uri="{FF2B5EF4-FFF2-40B4-BE49-F238E27FC236}">
                  <a16:creationId xmlns:a16="http://schemas.microsoft.com/office/drawing/2014/main" id="{B3A6DB5F-A07A-4740-A217-3A61E7628E38}"/>
                </a:ext>
              </a:extLst>
            </p:cNvPr>
            <p:cNvSpPr/>
            <p:nvPr/>
          </p:nvSpPr>
          <p:spPr>
            <a:xfrm>
              <a:off x="7110811" y="2006599"/>
              <a:ext cx="4080256"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Oval 19">
              <a:extLst>
                <a:ext uri="{FF2B5EF4-FFF2-40B4-BE49-F238E27FC236}">
                  <a16:creationId xmlns:a16="http://schemas.microsoft.com/office/drawing/2014/main" id="{59383FF9-F2D6-46F4-AF3B-A9410AC0A09A}"/>
                </a:ext>
              </a:extLst>
            </p:cNvPr>
            <p:cNvSpPr/>
            <p:nvPr/>
          </p:nvSpPr>
          <p:spPr>
            <a:xfrm>
              <a:off x="5201849" y="1594631"/>
              <a:ext cx="3685673" cy="3523779"/>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id="{99D714CB-CDF7-4048-9F03-AD893CA4F688}"/>
                </a:ext>
              </a:extLst>
            </p:cNvPr>
            <p:cNvSpPr/>
            <p:nvPr/>
          </p:nvSpPr>
          <p:spPr>
            <a:xfrm>
              <a:off x="5810331" y="3554983"/>
              <a:ext cx="2600960" cy="1341120"/>
            </a:xfrm>
            <a:custGeom>
              <a:avLst/>
              <a:gdLst>
                <a:gd name="connsiteX0" fmla="*/ 0 w 2600960"/>
                <a:gd name="connsiteY0" fmla="*/ 0 h 1341120"/>
                <a:gd name="connsiteX1" fmla="*/ 2600960 w 2600960"/>
                <a:gd name="connsiteY1" fmla="*/ 0 h 1341120"/>
                <a:gd name="connsiteX2" fmla="*/ 2600960 w 2600960"/>
                <a:gd name="connsiteY2" fmla="*/ 1341120 h 1341120"/>
                <a:gd name="connsiteX3" fmla="*/ 0 w 2600960"/>
                <a:gd name="connsiteY3" fmla="*/ 1341120 h 1341120"/>
                <a:gd name="connsiteX4" fmla="*/ 0 w 2600960"/>
                <a:gd name="connsiteY4" fmla="*/ 0 h 134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960" h="1341120">
                  <a:moveTo>
                    <a:pt x="0" y="0"/>
                  </a:moveTo>
                  <a:lnTo>
                    <a:pt x="2600960" y="0"/>
                  </a:lnTo>
                  <a:lnTo>
                    <a:pt x="2600960" y="1341120"/>
                  </a:lnTo>
                  <a:lnTo>
                    <a:pt x="0" y="134112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US" sz="6500" kern="1200"/>
            </a:p>
          </p:txBody>
        </p:sp>
        <p:sp>
          <p:nvSpPr>
            <p:cNvPr id="22" name="Oval 21">
              <a:extLst>
                <a:ext uri="{FF2B5EF4-FFF2-40B4-BE49-F238E27FC236}">
                  <a16:creationId xmlns:a16="http://schemas.microsoft.com/office/drawing/2014/main" id="{CAF6900F-9837-4512-8EA6-5AF7589B0798}"/>
                </a:ext>
              </a:extLst>
            </p:cNvPr>
            <p:cNvSpPr/>
            <p:nvPr/>
          </p:nvSpPr>
          <p:spPr>
            <a:xfrm>
              <a:off x="10581467" y="1396999"/>
              <a:ext cx="1219200" cy="1219200"/>
            </a:xfrm>
            <a:prstGeom prst="ellipse">
              <a:avLst/>
            </a:prstGeom>
            <a:blipFill>
              <a:blip r:embed="rId3">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Freeform: Shape 22">
              <a:extLst>
                <a:ext uri="{FF2B5EF4-FFF2-40B4-BE49-F238E27FC236}">
                  <a16:creationId xmlns:a16="http://schemas.microsoft.com/office/drawing/2014/main" id="{4D840F64-7029-4B62-84DA-A8202AB900EF}"/>
                </a:ext>
              </a:extLst>
            </p:cNvPr>
            <p:cNvSpPr/>
            <p:nvPr/>
          </p:nvSpPr>
          <p:spPr>
            <a:xfrm>
              <a:off x="11800668" y="1396999"/>
              <a:ext cx="140614" cy="1219200"/>
            </a:xfrm>
            <a:custGeom>
              <a:avLst/>
              <a:gdLst>
                <a:gd name="connsiteX0" fmla="*/ 0 w 140614"/>
                <a:gd name="connsiteY0" fmla="*/ 0 h 1219200"/>
                <a:gd name="connsiteX1" fmla="*/ 140614 w 140614"/>
                <a:gd name="connsiteY1" fmla="*/ 0 h 1219200"/>
                <a:gd name="connsiteX2" fmla="*/ 140614 w 140614"/>
                <a:gd name="connsiteY2" fmla="*/ 1219200 h 1219200"/>
                <a:gd name="connsiteX3" fmla="*/ 0 w 140614"/>
                <a:gd name="connsiteY3" fmla="*/ 1219200 h 1219200"/>
                <a:gd name="connsiteX4" fmla="*/ 0 w 140614"/>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14" h="1219200">
                  <a:moveTo>
                    <a:pt x="0" y="0"/>
                  </a:moveTo>
                  <a:lnTo>
                    <a:pt x="140614" y="0"/>
                  </a:lnTo>
                  <a:lnTo>
                    <a:pt x="140614" y="1219200"/>
                  </a:lnTo>
                  <a:lnTo>
                    <a:pt x="0" y="1219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p:txBody>
        </p:sp>
        <p:sp>
          <p:nvSpPr>
            <p:cNvPr id="24" name="Oval 23">
              <a:extLst>
                <a:ext uri="{FF2B5EF4-FFF2-40B4-BE49-F238E27FC236}">
                  <a16:creationId xmlns:a16="http://schemas.microsoft.com/office/drawing/2014/main" id="{C5826CBA-5667-4CA7-899B-7614E87CA66E}"/>
                </a:ext>
              </a:extLst>
            </p:cNvPr>
            <p:cNvSpPr/>
            <p:nvPr/>
          </p:nvSpPr>
          <p:spPr>
            <a:xfrm>
              <a:off x="9996251" y="2819399"/>
              <a:ext cx="1219200" cy="1219200"/>
            </a:xfrm>
            <a:prstGeom prst="ellipse">
              <a:avLst/>
            </a:prstGeom>
            <a:blipFill>
              <a:blip r:embed="rId4">
                <a:extLst>
                  <a:ext uri="{28A0092B-C50C-407E-A947-70E740481C1C}">
                    <a14:useLocalDpi xmlns:a14="http://schemas.microsoft.com/office/drawing/2010/main" val="0"/>
                  </a:ext>
                </a:extLst>
              </a:blip>
              <a:srcRect/>
              <a:stretch>
                <a:fillRect l="-10000" r="-1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Freeform: Shape 24">
              <a:extLst>
                <a:ext uri="{FF2B5EF4-FFF2-40B4-BE49-F238E27FC236}">
                  <a16:creationId xmlns:a16="http://schemas.microsoft.com/office/drawing/2014/main" id="{08B7CBC8-D7D5-450A-857C-D081B63941DC}"/>
                </a:ext>
              </a:extLst>
            </p:cNvPr>
            <p:cNvSpPr/>
            <p:nvPr/>
          </p:nvSpPr>
          <p:spPr>
            <a:xfrm>
              <a:off x="11215451" y="2819399"/>
              <a:ext cx="199136" cy="1219200"/>
            </a:xfrm>
            <a:custGeom>
              <a:avLst/>
              <a:gdLst>
                <a:gd name="connsiteX0" fmla="*/ 0 w 199136"/>
                <a:gd name="connsiteY0" fmla="*/ 0 h 1219200"/>
                <a:gd name="connsiteX1" fmla="*/ 199136 w 199136"/>
                <a:gd name="connsiteY1" fmla="*/ 0 h 1219200"/>
                <a:gd name="connsiteX2" fmla="*/ 199136 w 199136"/>
                <a:gd name="connsiteY2" fmla="*/ 1219200 h 1219200"/>
                <a:gd name="connsiteX3" fmla="*/ 0 w 199136"/>
                <a:gd name="connsiteY3" fmla="*/ 1219200 h 1219200"/>
                <a:gd name="connsiteX4" fmla="*/ 0 w 199136"/>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36" h="1219200">
                  <a:moveTo>
                    <a:pt x="0" y="0"/>
                  </a:moveTo>
                  <a:lnTo>
                    <a:pt x="199136" y="0"/>
                  </a:lnTo>
                  <a:lnTo>
                    <a:pt x="199136" y="1219200"/>
                  </a:lnTo>
                  <a:lnTo>
                    <a:pt x="0" y="1219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dirty="0"/>
            </a:p>
          </p:txBody>
        </p:sp>
        <p:sp>
          <p:nvSpPr>
            <p:cNvPr id="26" name="Oval 25">
              <a:extLst>
                <a:ext uri="{FF2B5EF4-FFF2-40B4-BE49-F238E27FC236}">
                  <a16:creationId xmlns:a16="http://schemas.microsoft.com/office/drawing/2014/main" id="{796FC869-61A8-4F1C-8EF6-7BB9DA0F78ED}"/>
                </a:ext>
              </a:extLst>
            </p:cNvPr>
            <p:cNvSpPr/>
            <p:nvPr/>
          </p:nvSpPr>
          <p:spPr>
            <a:xfrm>
              <a:off x="10581467" y="4241799"/>
              <a:ext cx="1219200" cy="121920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Freeform: Shape 26">
              <a:extLst>
                <a:ext uri="{FF2B5EF4-FFF2-40B4-BE49-F238E27FC236}">
                  <a16:creationId xmlns:a16="http://schemas.microsoft.com/office/drawing/2014/main" id="{CCAE59B3-82B3-46AE-8E96-893B865E5BE9}"/>
                </a:ext>
              </a:extLst>
            </p:cNvPr>
            <p:cNvSpPr/>
            <p:nvPr/>
          </p:nvSpPr>
          <p:spPr>
            <a:xfrm>
              <a:off x="11800668" y="4241799"/>
              <a:ext cx="140614" cy="1219200"/>
            </a:xfrm>
            <a:custGeom>
              <a:avLst/>
              <a:gdLst>
                <a:gd name="connsiteX0" fmla="*/ 0 w 140614"/>
                <a:gd name="connsiteY0" fmla="*/ 0 h 1219200"/>
                <a:gd name="connsiteX1" fmla="*/ 140614 w 140614"/>
                <a:gd name="connsiteY1" fmla="*/ 0 h 1219200"/>
                <a:gd name="connsiteX2" fmla="*/ 140614 w 140614"/>
                <a:gd name="connsiteY2" fmla="*/ 1219200 h 1219200"/>
                <a:gd name="connsiteX3" fmla="*/ 0 w 140614"/>
                <a:gd name="connsiteY3" fmla="*/ 1219200 h 1219200"/>
                <a:gd name="connsiteX4" fmla="*/ 0 w 140614"/>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14" h="1219200">
                  <a:moveTo>
                    <a:pt x="0" y="0"/>
                  </a:moveTo>
                  <a:lnTo>
                    <a:pt x="140614" y="0"/>
                  </a:lnTo>
                  <a:lnTo>
                    <a:pt x="140614" y="1219200"/>
                  </a:lnTo>
                  <a:lnTo>
                    <a:pt x="0" y="1219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dirty="0"/>
            </a:p>
          </p:txBody>
        </p:sp>
      </p:grpSp>
      <p:sp>
        <p:nvSpPr>
          <p:cNvPr id="28" name="TextBox 27">
            <a:extLst>
              <a:ext uri="{FF2B5EF4-FFF2-40B4-BE49-F238E27FC236}">
                <a16:creationId xmlns:a16="http://schemas.microsoft.com/office/drawing/2014/main" id="{6AED4647-AA8F-478E-AD7C-C2B58B14DFFD}"/>
              </a:ext>
            </a:extLst>
          </p:cNvPr>
          <p:cNvSpPr txBox="1"/>
          <p:nvPr/>
        </p:nvSpPr>
        <p:spPr>
          <a:xfrm>
            <a:off x="3352268" y="1716918"/>
            <a:ext cx="4144489"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000000"/>
                </a:solidFill>
                <a:effectLst/>
                <a:uFillTx/>
                <a:latin typeface="+mj-lt"/>
                <a:ea typeface="+mj-ea"/>
                <a:cs typeface="+mj-cs"/>
                <a:sym typeface="Calibri"/>
              </a:rPr>
              <a:t>Questions </a:t>
            </a:r>
          </a:p>
          <a:p>
            <a:pPr marL="0" marR="0" indent="0" algn="ctr" defTabSz="9144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000000"/>
                </a:solidFill>
                <a:effectLst/>
                <a:uFillTx/>
                <a:latin typeface="+mj-lt"/>
                <a:ea typeface="+mj-ea"/>
                <a:cs typeface="+mj-cs"/>
                <a:sym typeface="Calibri"/>
              </a:rPr>
              <a:t>&amp; </a:t>
            </a:r>
          </a:p>
          <a:p>
            <a:pPr marL="0" marR="0" indent="0" algn="ctr" defTabSz="9144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000000"/>
                </a:solidFill>
                <a:effectLst/>
                <a:uFillTx/>
                <a:latin typeface="+mj-lt"/>
                <a:ea typeface="+mj-ea"/>
                <a:cs typeface="+mj-cs"/>
                <a:sym typeface="Calibri"/>
              </a:rPr>
              <a:t>Answers</a:t>
            </a: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next steps free stock photo">
            <a:extLst>
              <a:ext uri="{FF2B5EF4-FFF2-40B4-BE49-F238E27FC236}">
                <a16:creationId xmlns:a16="http://schemas.microsoft.com/office/drawing/2014/main" id="{28D48078-0656-465C-B1FA-0490DC00D0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73" name="Freeform: Shape 172">
            <a:extLst>
              <a:ext uri="{FF2B5EF4-FFF2-40B4-BE49-F238E27FC236}">
                <a16:creationId xmlns:a16="http://schemas.microsoft.com/office/drawing/2014/main" id="{E862BE82-D00D-42C1-BF16-93AA37870C3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F6D92C2D-1D3D-4974-918C-06579FB354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9" name="Shape 1319"/>
          <p:cNvSpPr>
            <a:spLocks noGrp="1"/>
          </p:cNvSpPr>
          <p:nvPr>
            <p:ph type="body" sz="half" idx="1"/>
          </p:nvPr>
        </p:nvSpPr>
        <p:spPr>
          <a:xfrm>
            <a:off x="6766661" y="3429000"/>
            <a:ext cx="5609219" cy="3070760"/>
          </a:xfrm>
          <a:prstGeom prst="rect">
            <a:avLst/>
          </a:prstGeom>
        </p:spPr>
        <p:txBody>
          <a:bodyPr vert="horz" lIns="91440" tIns="45720" rIns="91440" bIns="45720" rtlCol="0" anchor="t">
            <a:noAutofit/>
          </a:bodyPr>
          <a:lstStyle/>
          <a:p>
            <a:pPr>
              <a:buFont typeface="Arial" panose="020B0604020202020204" pitchFamily="34" charset="0"/>
              <a:buChar char="•"/>
            </a:pPr>
            <a:r>
              <a:rPr lang="en-US" b="1" kern="1200" dirty="0">
                <a:solidFill>
                  <a:schemeClr val="tx1"/>
                </a:solidFill>
                <a:highlight>
                  <a:srgbClr val="C0C0C0"/>
                </a:highlight>
                <a:latin typeface="+mn-lt"/>
                <a:ea typeface="+mn-ea"/>
                <a:cs typeface="+mn-cs"/>
              </a:rPr>
              <a:t>LMS: Stewards Essentials Course</a:t>
            </a:r>
          </a:p>
          <a:p>
            <a:pPr>
              <a:buFont typeface="Arial" panose="020B0604020202020204" pitchFamily="34" charset="0"/>
              <a:buChar char="•"/>
            </a:pPr>
            <a:r>
              <a:rPr lang="en-US" b="1" kern="1200" dirty="0">
                <a:solidFill>
                  <a:schemeClr val="tx1"/>
                </a:solidFill>
                <a:highlight>
                  <a:srgbClr val="C0C0C0"/>
                </a:highlight>
                <a:latin typeface="+mn-lt"/>
                <a:ea typeface="+mn-ea"/>
                <a:cs typeface="+mn-cs"/>
              </a:rPr>
              <a:t>Each One Teach One Mentorship Program</a:t>
            </a:r>
          </a:p>
          <a:p>
            <a:pPr>
              <a:buFont typeface="Arial" panose="020B0604020202020204" pitchFamily="34" charset="0"/>
              <a:buChar char="•"/>
            </a:pPr>
            <a:r>
              <a:rPr lang="en-US" b="1" kern="1200" dirty="0">
                <a:solidFill>
                  <a:schemeClr val="tx1"/>
                </a:solidFill>
                <a:highlight>
                  <a:srgbClr val="C0C0C0"/>
                </a:highlight>
                <a:latin typeface="+mn-lt"/>
                <a:ea typeface="+mn-ea"/>
                <a:cs typeface="+mn-cs"/>
              </a:rPr>
              <a:t>LPC Program</a:t>
            </a:r>
          </a:p>
          <a:p>
            <a:pPr>
              <a:buFont typeface="Arial" panose="020B0604020202020204" pitchFamily="34" charset="0"/>
              <a:buChar char="•"/>
            </a:pPr>
            <a:r>
              <a:rPr lang="en-US" b="1" kern="1200" dirty="0">
                <a:solidFill>
                  <a:schemeClr val="tx1"/>
                </a:solidFill>
                <a:highlight>
                  <a:srgbClr val="C0C0C0"/>
                </a:highlight>
                <a:latin typeface="+mn-lt"/>
                <a:ea typeface="+mn-ea"/>
                <a:cs typeface="+mn-cs"/>
              </a:rPr>
              <a:t>Retirees</a:t>
            </a:r>
          </a:p>
        </p:txBody>
      </p:sp>
      <p:sp>
        <p:nvSpPr>
          <p:cNvPr id="1320" name="Shape 1320"/>
          <p:cNvSpPr>
            <a:spLocks noGrp="1"/>
          </p:cNvSpPr>
          <p:nvPr>
            <p:ph type="title"/>
          </p:nvPr>
        </p:nvSpPr>
        <p:spPr>
          <a:xfrm>
            <a:off x="93976" y="1589714"/>
            <a:ext cx="4062643" cy="1043409"/>
          </a:xfrm>
          <a:prstGeom prst="rect">
            <a:avLst/>
          </a:prstGeom>
        </p:spPr>
        <p:txBody>
          <a:bodyPr vert="horz" lIns="91440" tIns="45720" rIns="91440" bIns="45720" rtlCol="0" anchor="ctr">
            <a:noAutofit/>
          </a:bodyPr>
          <a:lstStyle/>
          <a:p>
            <a:pPr algn="ctr">
              <a:spcBef>
                <a:spcPct val="0"/>
              </a:spcBef>
            </a:pPr>
            <a:br>
              <a:rPr lang="en-US" sz="4000" b="1" kern="1200" dirty="0">
                <a:solidFill>
                  <a:schemeClr val="tx1"/>
                </a:solidFill>
                <a:effectLst>
                  <a:outerShdw blurRad="38100" dist="38100" dir="2700000" algn="tl">
                    <a:srgbClr val="000000">
                      <a:alpha val="43137"/>
                    </a:srgbClr>
                  </a:outerShdw>
                </a:effectLst>
              </a:rPr>
            </a:br>
            <a:r>
              <a:rPr lang="en-US" sz="4000" b="1" kern="1200" dirty="0">
                <a:solidFill>
                  <a:schemeClr val="tx1"/>
                </a:solidFill>
                <a:effectLst>
                  <a:outerShdw blurRad="38100" dist="38100" dir="2700000" algn="tl">
                    <a:srgbClr val="000000">
                      <a:alpha val="43137"/>
                    </a:srgbClr>
                  </a:outerShdw>
                </a:effectLst>
              </a:rPr>
              <a:t>Continue Learning!</a:t>
            </a:r>
            <a:br>
              <a:rPr lang="en-US" sz="4000" b="1" kern="1200" dirty="0">
                <a:solidFill>
                  <a:schemeClr val="tx1"/>
                </a:solidFill>
                <a:effectLst>
                  <a:outerShdw blurRad="38100" dist="38100" dir="2700000" algn="tl">
                    <a:srgbClr val="000000">
                      <a:alpha val="43137"/>
                    </a:srgbClr>
                  </a:outerShdw>
                </a:effectLst>
              </a:rPr>
            </a:br>
            <a:br>
              <a:rPr lang="en-US" sz="4000" b="1" kern="1200" dirty="0">
                <a:solidFill>
                  <a:schemeClr val="tx1"/>
                </a:solidFill>
                <a:effectLst>
                  <a:outerShdw blurRad="38100" dist="38100" dir="2700000" algn="tl">
                    <a:srgbClr val="000000">
                      <a:alpha val="43137"/>
                    </a:srgbClr>
                  </a:outerShdw>
                </a:effectLst>
              </a:rPr>
            </a:br>
            <a:r>
              <a:rPr lang="en-US" sz="4000" b="1" kern="1200" dirty="0">
                <a:solidFill>
                  <a:schemeClr val="tx1"/>
                </a:solidFill>
                <a:effectLst>
                  <a:outerShdw blurRad="38100" dist="38100" dir="2700000" algn="tl">
                    <a:srgbClr val="000000">
                      <a:alpha val="43137"/>
                    </a:srgbClr>
                  </a:outerShdw>
                </a:effectLst>
              </a:rPr>
              <a:t>Stay Connected!</a:t>
            </a:r>
            <a:br>
              <a:rPr lang="en-US" sz="4000" b="1" kern="1200" dirty="0">
                <a:solidFill>
                  <a:schemeClr val="tx1"/>
                </a:solidFill>
                <a:effectLst>
                  <a:outerShdw blurRad="38100" dist="38100" dir="2700000" algn="tl">
                    <a:srgbClr val="000000">
                      <a:alpha val="43137"/>
                    </a:srgbClr>
                  </a:outerShdw>
                </a:effectLst>
              </a:rPr>
            </a:br>
            <a:br>
              <a:rPr lang="en-US" sz="4000" b="1" kern="1200" dirty="0">
                <a:solidFill>
                  <a:schemeClr val="tx1"/>
                </a:solidFill>
                <a:effectLst>
                  <a:outerShdw blurRad="38100" dist="38100" dir="2700000" algn="tl">
                    <a:srgbClr val="000000">
                      <a:alpha val="43137"/>
                    </a:srgbClr>
                  </a:outerShdw>
                </a:effectLst>
              </a:rPr>
            </a:br>
            <a:r>
              <a:rPr lang="en-US" sz="4000" b="1" kern="1200" dirty="0">
                <a:solidFill>
                  <a:schemeClr val="tx1"/>
                </a:solidFill>
                <a:effectLst>
                  <a:outerShdw blurRad="38100" dist="38100" dir="2700000" algn="tl">
                    <a:srgbClr val="000000">
                      <a:alpha val="43137"/>
                    </a:srgbClr>
                  </a:outerShdw>
                </a:effectLst>
              </a:rPr>
              <a:t>Get Involved!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19">
                                            <p:txEl>
                                              <p:pRg st="0" end="0"/>
                                            </p:txEl>
                                          </p:spTgt>
                                        </p:tgtEl>
                                        <p:attrNameLst>
                                          <p:attrName>style.visibility</p:attrName>
                                        </p:attrNameLst>
                                      </p:cBhvr>
                                      <p:to>
                                        <p:strVal val="visible"/>
                                      </p:to>
                                    </p:set>
                                    <p:animEffect transition="in" filter="fade">
                                      <p:cBhvr>
                                        <p:cTn id="7" dur="1000"/>
                                        <p:tgtEl>
                                          <p:spTgt spid="1319">
                                            <p:txEl>
                                              <p:pRg st="0" end="0"/>
                                            </p:txEl>
                                          </p:spTgt>
                                        </p:tgtEl>
                                      </p:cBhvr>
                                    </p:animEffect>
                                    <p:anim calcmode="lin" valueType="num">
                                      <p:cBhvr>
                                        <p:cTn id="8" dur="1000" fill="hold"/>
                                        <p:tgtEl>
                                          <p:spTgt spid="13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1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19">
                                            <p:txEl>
                                              <p:pRg st="1" end="1"/>
                                            </p:txEl>
                                          </p:spTgt>
                                        </p:tgtEl>
                                        <p:attrNameLst>
                                          <p:attrName>style.visibility</p:attrName>
                                        </p:attrNameLst>
                                      </p:cBhvr>
                                      <p:to>
                                        <p:strVal val="visible"/>
                                      </p:to>
                                    </p:set>
                                    <p:animEffect transition="in" filter="fade">
                                      <p:cBhvr>
                                        <p:cTn id="12" dur="1000"/>
                                        <p:tgtEl>
                                          <p:spTgt spid="1319">
                                            <p:txEl>
                                              <p:pRg st="1" end="1"/>
                                            </p:txEl>
                                          </p:spTgt>
                                        </p:tgtEl>
                                      </p:cBhvr>
                                    </p:animEffect>
                                    <p:anim calcmode="lin" valueType="num">
                                      <p:cBhvr>
                                        <p:cTn id="13" dur="1000" fill="hold"/>
                                        <p:tgtEl>
                                          <p:spTgt spid="131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31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19">
                                            <p:txEl>
                                              <p:pRg st="2" end="2"/>
                                            </p:txEl>
                                          </p:spTgt>
                                        </p:tgtEl>
                                        <p:attrNameLst>
                                          <p:attrName>style.visibility</p:attrName>
                                        </p:attrNameLst>
                                      </p:cBhvr>
                                      <p:to>
                                        <p:strVal val="visible"/>
                                      </p:to>
                                    </p:set>
                                    <p:animEffect transition="in" filter="fade">
                                      <p:cBhvr>
                                        <p:cTn id="17" dur="1000"/>
                                        <p:tgtEl>
                                          <p:spTgt spid="1319">
                                            <p:txEl>
                                              <p:pRg st="2" end="2"/>
                                            </p:txEl>
                                          </p:spTgt>
                                        </p:tgtEl>
                                      </p:cBhvr>
                                    </p:animEffect>
                                    <p:anim calcmode="lin" valueType="num">
                                      <p:cBhvr>
                                        <p:cTn id="18" dur="1000" fill="hold"/>
                                        <p:tgtEl>
                                          <p:spTgt spid="131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319">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19">
                                            <p:txEl>
                                              <p:pRg st="3" end="3"/>
                                            </p:txEl>
                                          </p:spTgt>
                                        </p:tgtEl>
                                        <p:attrNameLst>
                                          <p:attrName>style.visibility</p:attrName>
                                        </p:attrNameLst>
                                      </p:cBhvr>
                                      <p:to>
                                        <p:strVal val="visible"/>
                                      </p:to>
                                    </p:set>
                                    <p:animEffect transition="in" filter="fade">
                                      <p:cBhvr>
                                        <p:cTn id="22" dur="1000"/>
                                        <p:tgtEl>
                                          <p:spTgt spid="1319">
                                            <p:txEl>
                                              <p:pRg st="3" end="3"/>
                                            </p:txEl>
                                          </p:spTgt>
                                        </p:tgtEl>
                                      </p:cBhvr>
                                    </p:animEffect>
                                    <p:anim calcmode="lin" valueType="num">
                                      <p:cBhvr>
                                        <p:cTn id="23" dur="1000" fill="hold"/>
                                        <p:tgtEl>
                                          <p:spTgt spid="131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31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694" name="Shape 694"/>
          <p:cNvSpPr/>
          <p:nvPr/>
        </p:nvSpPr>
        <p:spPr>
          <a:xfrm>
            <a:off x="4038600" y="6404292"/>
            <a:ext cx="411480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002060"/>
                </a:solidFill>
                <a:latin typeface="Trebuchet MS"/>
                <a:ea typeface="Trebuchet MS"/>
                <a:cs typeface="Trebuchet MS"/>
                <a:sym typeface="Trebuchet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002060"/>
                </a:solidFill>
                <a:effectLst/>
                <a:uLnTx/>
                <a:uFillTx/>
                <a:latin typeface="Trebuchet MS"/>
                <a:sym typeface="Trebuchet MS"/>
              </a:rPr>
              <a:t>AFGE's Field Services and Education Department</a:t>
            </a:r>
          </a:p>
        </p:txBody>
      </p:sp>
      <p:sp>
        <p:nvSpPr>
          <p:cNvPr id="2" name="Title 1">
            <a:extLst>
              <a:ext uri="{FF2B5EF4-FFF2-40B4-BE49-F238E27FC236}">
                <a16:creationId xmlns:a16="http://schemas.microsoft.com/office/drawing/2014/main" id="{4F0EA485-B350-4DE9-BD7B-D6E3FCAE6AB5}"/>
              </a:ext>
            </a:extLst>
          </p:cNvPr>
          <p:cNvSpPr>
            <a:spLocks noGrp="1"/>
          </p:cNvSpPr>
          <p:nvPr>
            <p:ph type="title"/>
          </p:nvPr>
        </p:nvSpPr>
        <p:spPr>
          <a:xfrm>
            <a:off x="2734128" y="2815021"/>
            <a:ext cx="6723743" cy="2095500"/>
          </a:xfrm>
        </p:spPr>
        <p:txBody>
          <a:bodyPr>
            <a:normAutofit fontScale="90000"/>
          </a:bodyPr>
          <a:lstStyle/>
          <a:p>
            <a:pPr algn="ctr">
              <a:defRPr sz="4400">
                <a:solidFill>
                  <a:srgbClr val="002060"/>
                </a:solidFill>
              </a:defRPr>
            </a:pPr>
            <a:r>
              <a:rPr lang="en-US" sz="9600" b="1" dirty="0">
                <a:solidFill>
                  <a:schemeClr val="bg1"/>
                </a:solidFill>
                <a:latin typeface="Calibri" panose="020F0502020204030204" pitchFamily="34" charset="0"/>
                <a:cs typeface="Calibri" panose="020F0502020204030204" pitchFamily="34" charset="0"/>
              </a:rPr>
              <a:t>Why are Stewards important?</a:t>
            </a:r>
            <a:br>
              <a:rPr lang="en-US" dirty="0">
                <a:latin typeface="Calibri" panose="020F0502020204030204" pitchFamily="34" charset="0"/>
                <a:cs typeface="Calibri" panose="020F0502020204030204" pitchFamily="34" charset="0"/>
              </a:rPr>
            </a:br>
            <a:endParaRPr lang="en-US" dirty="0"/>
          </a:p>
        </p:txBody>
      </p:sp>
      <p:sp>
        <p:nvSpPr>
          <p:cNvPr id="12" name="TextBox 11">
            <a:extLst>
              <a:ext uri="{FF2B5EF4-FFF2-40B4-BE49-F238E27FC236}">
                <a16:creationId xmlns:a16="http://schemas.microsoft.com/office/drawing/2014/main" id="{65B13A87-3194-460B-9321-F8669FB2AA4D}"/>
              </a:ext>
            </a:extLst>
          </p:cNvPr>
          <p:cNvSpPr txBox="1"/>
          <p:nvPr/>
        </p:nvSpPr>
        <p:spPr>
          <a:xfrm>
            <a:off x="3362324" y="4347410"/>
            <a:ext cx="5467350" cy="369330"/>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FFC000"/>
                </a:solidFill>
                <a:effectLst/>
                <a:uLnTx/>
                <a:uFillTx/>
                <a:latin typeface="Calibri"/>
                <a:cs typeface="Calibri"/>
                <a:sym typeface="Calibri"/>
              </a:rPr>
              <a:t>RAISE YOUR HAND TO RESPOND, OR USE THE CHAT BOX</a:t>
            </a:r>
          </a:p>
        </p:txBody>
      </p:sp>
    </p:spTree>
    <p:custDataLst>
      <p:tags r:id="rId1"/>
    </p:custDataLst>
    <p:extLst>
      <p:ext uri="{BB962C8B-B14F-4D97-AF65-F5344CB8AC3E}">
        <p14:creationId xmlns:p14="http://schemas.microsoft.com/office/powerpoint/2010/main" val="20417085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0366AE-EED2-4A22-B8BA-462AAAD73941}"/>
              </a:ext>
            </a:extLst>
          </p:cNvPr>
          <p:cNvSpPr>
            <a:spLocks noGrp="1"/>
          </p:cNvSpPr>
          <p:nvPr>
            <p:ph type="body" sz="half" idx="1"/>
          </p:nvPr>
        </p:nvSpPr>
        <p:spPr>
          <a:xfrm>
            <a:off x="533399" y="1277938"/>
            <a:ext cx="8429625" cy="4475162"/>
          </a:xfrm>
        </p:spPr>
        <p:txBody>
          <a:bodyPr>
            <a:normAutofit fontScale="85000" lnSpcReduction="20000"/>
          </a:bodyPr>
          <a:lstStyle/>
          <a:p>
            <a:r>
              <a:rPr lang="en-US" sz="2400" dirty="0">
                <a:latin typeface="+mn-lt"/>
              </a:rPr>
              <a:t>Stewards step up to play a vital role in building the union</a:t>
            </a:r>
          </a:p>
          <a:p>
            <a:pPr marL="0" indent="0">
              <a:buNone/>
            </a:pPr>
            <a:endParaRPr lang="en-US" sz="2400" dirty="0">
              <a:latin typeface="+mn-lt"/>
            </a:endParaRPr>
          </a:p>
          <a:p>
            <a:r>
              <a:rPr lang="en-US" sz="2400" dirty="0">
                <a:solidFill>
                  <a:srgbClr val="002060"/>
                </a:solidFill>
                <a:latin typeface="+mn-lt"/>
              </a:rPr>
              <a:t>Stewards are critical to the success or failure of the union</a:t>
            </a:r>
          </a:p>
          <a:p>
            <a:pPr marL="0" indent="0">
              <a:buNone/>
            </a:pPr>
            <a:endParaRPr lang="en-US" sz="2400" dirty="0">
              <a:latin typeface="+mn-lt"/>
            </a:endParaRPr>
          </a:p>
          <a:p>
            <a:r>
              <a:rPr lang="en-US" sz="2400" dirty="0">
                <a:latin typeface="+mn-lt"/>
              </a:rPr>
              <a:t>Stewards are the very people who are in day to day contact with members</a:t>
            </a:r>
          </a:p>
          <a:p>
            <a:pPr marL="0" indent="0">
              <a:buNone/>
            </a:pPr>
            <a:endParaRPr lang="en-US" sz="2400" dirty="0">
              <a:latin typeface="+mn-lt"/>
            </a:endParaRPr>
          </a:p>
          <a:p>
            <a:r>
              <a:rPr lang="en-US" sz="2400" dirty="0">
                <a:solidFill>
                  <a:srgbClr val="002060"/>
                </a:solidFill>
                <a:latin typeface="+mn-lt"/>
              </a:rPr>
              <a:t>Stewards have first hand knowledge and direct experience of the worksite</a:t>
            </a:r>
          </a:p>
          <a:p>
            <a:pPr marL="0" indent="0">
              <a:buNone/>
            </a:pPr>
            <a:endParaRPr lang="en-US" sz="2400" dirty="0">
              <a:latin typeface="+mn-lt"/>
            </a:endParaRPr>
          </a:p>
          <a:p>
            <a:r>
              <a:rPr lang="en-US" sz="2400" dirty="0">
                <a:latin typeface="+mn-lt"/>
              </a:rPr>
              <a:t>Stewards work effect every part of the union structure</a:t>
            </a:r>
          </a:p>
          <a:p>
            <a:pPr marL="0" indent="0">
              <a:buNone/>
            </a:pPr>
            <a:endParaRPr lang="en-US" sz="2400" dirty="0">
              <a:latin typeface="+mn-lt"/>
            </a:endParaRPr>
          </a:p>
          <a:p>
            <a:r>
              <a:rPr lang="en-US" sz="2400" dirty="0">
                <a:solidFill>
                  <a:srgbClr val="002060"/>
                </a:solidFill>
                <a:latin typeface="+mn-lt"/>
              </a:rPr>
              <a:t>Stewards are a true reflection of what the role of the union is </a:t>
            </a:r>
          </a:p>
        </p:txBody>
      </p:sp>
      <p:sp>
        <p:nvSpPr>
          <p:cNvPr id="4" name="Title 3">
            <a:extLst>
              <a:ext uri="{FF2B5EF4-FFF2-40B4-BE49-F238E27FC236}">
                <a16:creationId xmlns:a16="http://schemas.microsoft.com/office/drawing/2014/main" id="{2207715D-ED34-4DE9-993A-2C8C2070723B}"/>
              </a:ext>
            </a:extLst>
          </p:cNvPr>
          <p:cNvSpPr>
            <a:spLocks noGrp="1"/>
          </p:cNvSpPr>
          <p:nvPr>
            <p:ph type="title"/>
          </p:nvPr>
        </p:nvSpPr>
        <p:spPr>
          <a:xfrm>
            <a:off x="1131887" y="104775"/>
            <a:ext cx="11299825" cy="935038"/>
          </a:xfrm>
        </p:spPr>
        <p:txBody>
          <a:bodyPr>
            <a:normAutofit/>
          </a:bodyPr>
          <a:lstStyle/>
          <a:p>
            <a:r>
              <a:rPr lang="en-US" b="1" u="sng" dirty="0"/>
              <a:t>Stewards are the backbone of the union! </a:t>
            </a:r>
          </a:p>
        </p:txBody>
      </p:sp>
      <p:pic>
        <p:nvPicPr>
          <p:cNvPr id="1026" name="Picture 2" descr="Image result for union steward">
            <a:extLst>
              <a:ext uri="{FF2B5EF4-FFF2-40B4-BE49-F238E27FC236}">
                <a16:creationId xmlns:a16="http://schemas.microsoft.com/office/drawing/2014/main" id="{945D5CEF-7EB0-4666-96B3-F1C22D39E0B9}"/>
              </a:ext>
            </a:extLst>
          </p:cNvPr>
          <p:cNvPicPr>
            <a:picLocks noGrp="1" noChangeAspect="1" noChangeArrowheads="1"/>
          </p:cNvPicPr>
          <p:nvPr>
            <p:ph type="pic" sz="half" idx="13"/>
          </p:nvPr>
        </p:nvPicPr>
        <p:blipFill>
          <a:blip r:embed="rId3">
            <a:extLst>
              <a:ext uri="{28A0092B-C50C-407E-A947-70E740481C1C}">
                <a14:useLocalDpi xmlns:a14="http://schemas.microsoft.com/office/drawing/2010/main" val="0"/>
              </a:ext>
            </a:extLst>
          </a:blip>
          <a:srcRect l="4528" r="4528"/>
          <a:stretch>
            <a:fillRect/>
          </a:stretch>
        </p:blipFill>
        <p:spPr bwMode="auto">
          <a:xfrm>
            <a:off x="8655050" y="2159000"/>
            <a:ext cx="3228975" cy="25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D11695D8-B6D4-4D23-AA88-7D26368696C8}"/>
              </a:ext>
            </a:extLst>
          </p:cNvPr>
          <p:cNvSpPr>
            <a:spLocks noGrp="1"/>
          </p:cNvSpPr>
          <p:nvPr>
            <p:ph type="body" sz="quarter" idx="14"/>
          </p:nvPr>
        </p:nvSpPr>
        <p:spPr/>
        <p:txBody>
          <a:bodyPr>
            <a:normAutofit fontScale="47500" lnSpcReduction="20000"/>
          </a:bodyPr>
          <a:lstStyle/>
          <a:p>
            <a:endParaRPr lang="en-US"/>
          </a:p>
        </p:txBody>
      </p:sp>
    </p:spTree>
    <p:extLst>
      <p:ext uri="{BB962C8B-B14F-4D97-AF65-F5344CB8AC3E}">
        <p14:creationId xmlns:p14="http://schemas.microsoft.com/office/powerpoint/2010/main" val="4005414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fade">
                                      <p:cBhvr>
                                        <p:cTn id="2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241A894-F0E4-48DB-AD96-827339FC6980}"/>
              </a:ext>
            </a:extLst>
          </p:cNvPr>
          <p:cNvGrpSpPr/>
          <p:nvPr/>
        </p:nvGrpSpPr>
        <p:grpSpPr>
          <a:xfrm>
            <a:off x="2628899" y="-304799"/>
            <a:ext cx="6629402" cy="6295646"/>
            <a:chOff x="2628899" y="325659"/>
            <a:chExt cx="6629402" cy="6137627"/>
          </a:xfrm>
        </p:grpSpPr>
        <p:grpSp>
          <p:nvGrpSpPr>
            <p:cNvPr id="681" name="Group 681"/>
            <p:cNvGrpSpPr/>
            <p:nvPr/>
          </p:nvGrpSpPr>
          <p:grpSpPr>
            <a:xfrm>
              <a:off x="2628899" y="1468196"/>
              <a:ext cx="6629402" cy="3886202"/>
              <a:chOff x="0" y="100733"/>
              <a:chExt cx="6629401" cy="3886201"/>
            </a:xfrm>
          </p:grpSpPr>
          <p:sp>
            <p:nvSpPr>
              <p:cNvPr id="679" name="Shape 679"/>
              <p:cNvSpPr/>
              <p:nvPr/>
            </p:nvSpPr>
            <p:spPr>
              <a:xfrm>
                <a:off x="0" y="100733"/>
                <a:ext cx="6629401" cy="3886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156" y="0"/>
                    </a:lnTo>
                    <a:lnTo>
                      <a:pt x="21600" y="21600"/>
                    </a:lnTo>
                    <a:close/>
                  </a:path>
                </a:pathLst>
              </a:custGeom>
              <a:solidFill>
                <a:srgbClr val="002060"/>
              </a:solidFill>
              <a:ln w="76200" cap="flat">
                <a:solidFill>
                  <a:schemeClr val="accent4">
                    <a:lumMod val="60000"/>
                    <a:lumOff val="40000"/>
                  </a:schemeClr>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680" name="Shape 680"/>
              <p:cNvSpPr/>
              <p:nvPr/>
            </p:nvSpPr>
            <p:spPr>
              <a:xfrm>
                <a:off x="1711910" y="2202179"/>
                <a:ext cx="3314701" cy="14249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a:defRPr sz="3200" b="1" i="1">
                    <a:solidFill>
                      <a:schemeClr val="accent4"/>
                    </a:solidFill>
                  </a:defRPr>
                </a:pPr>
                <a:r>
                  <a:rPr dirty="0"/>
                  <a:t>ROLE OF THE </a:t>
                </a:r>
                <a:endParaRPr dirty="0">
                  <a:solidFill>
                    <a:srgbClr val="FFFFFF"/>
                  </a:solidFill>
                </a:endParaRPr>
              </a:p>
              <a:p>
                <a:pPr algn="ctr">
                  <a:defRPr sz="5400" b="1">
                    <a:solidFill>
                      <a:schemeClr val="accent4"/>
                    </a:solidFill>
                    <a:effectLst>
                      <a:outerShdw blurRad="38100" dist="38100" dir="2700000" rotWithShape="0">
                        <a:srgbClr val="000000">
                          <a:alpha val="43137"/>
                        </a:srgbClr>
                      </a:outerShdw>
                    </a:effectLst>
                  </a:defRPr>
                </a:pPr>
                <a:r>
                  <a:rPr dirty="0"/>
                  <a:t>UNION</a:t>
                </a:r>
              </a:p>
            </p:txBody>
          </p:sp>
        </p:grpSp>
        <p:sp>
          <p:nvSpPr>
            <p:cNvPr id="682" name="Shape 682"/>
            <p:cNvSpPr/>
            <p:nvPr/>
          </p:nvSpPr>
          <p:spPr>
            <a:xfrm rot="3016437">
              <a:off x="6105726" y="2237483"/>
              <a:ext cx="3720332" cy="1018541"/>
            </a:xfrm>
            <a:prstGeom prst="rect">
              <a:avLst/>
            </a:prstGeom>
            <a:solidFill>
              <a:schemeClr val="accent5">
                <a:lumMod val="60000"/>
                <a:lumOff val="40000"/>
              </a:schemeClr>
            </a:solidFill>
            <a:ln w="12700">
              <a:solidFill>
                <a:schemeClr val="accent1"/>
              </a:solidFill>
              <a:miter lim="400000"/>
            </a:ln>
            <a:extLst>
              <a:ext uri="{C572A759-6A51-4108-AA02-DFA0A04FC94B}">
                <ma14:wrappingTextBoxFlag xmlns:ma14="http://schemas.microsoft.com/office/mac/drawingml/2011/main" xmlns="" val="1"/>
              </a:ext>
            </a:extLst>
          </p:spPr>
          <p:txBody>
            <a:bodyPr lIns="45719" rIns="45719">
              <a:spAutoFit/>
            </a:bodyPr>
            <a:lstStyle/>
            <a:p>
              <a:pPr algn="ctr">
                <a:defRPr sz="3600" b="1">
                  <a:solidFill>
                    <a:schemeClr val="accent4"/>
                  </a:solidFill>
                  <a:effectLst>
                    <a:outerShdw blurRad="38100" dist="38100" dir="2700000" rotWithShape="0">
                      <a:srgbClr val="000000">
                        <a:alpha val="43137"/>
                      </a:srgbClr>
                    </a:outerShdw>
                  </a:effectLst>
                </a:defRPr>
              </a:pPr>
              <a:r>
                <a:rPr dirty="0"/>
                <a:t>ORGANIZING</a:t>
              </a:r>
            </a:p>
            <a:p>
              <a:pPr algn="ctr">
                <a:defRPr sz="2400">
                  <a:effectLst>
                    <a:outerShdw blurRad="38100" dist="38100" dir="2700000" rotWithShape="0">
                      <a:srgbClr val="000000">
                        <a:alpha val="43137"/>
                      </a:srgbClr>
                    </a:outerShdw>
                  </a:effectLst>
                </a:defRPr>
              </a:pPr>
              <a:r>
                <a:rPr dirty="0"/>
                <a:t>(Internal and External)</a:t>
              </a:r>
            </a:p>
          </p:txBody>
        </p:sp>
        <p:sp>
          <p:nvSpPr>
            <p:cNvPr id="683" name="Shape 683"/>
            <p:cNvSpPr/>
            <p:nvPr/>
          </p:nvSpPr>
          <p:spPr>
            <a:xfrm rot="18676560">
              <a:off x="1212491" y="2447948"/>
              <a:ext cx="5263120" cy="1018541"/>
            </a:xfrm>
            <a:prstGeom prst="rect">
              <a:avLst/>
            </a:prstGeom>
            <a:solidFill>
              <a:schemeClr val="accent5">
                <a:lumMod val="60000"/>
                <a:lumOff val="40000"/>
              </a:schemeClr>
            </a:solidFill>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3600" b="1">
                  <a:solidFill>
                    <a:schemeClr val="accent4"/>
                  </a:solidFill>
                  <a:effectLst>
                    <a:outerShdw blurRad="38100" dist="38100" dir="2700000" rotWithShape="0">
                      <a:srgbClr val="000000">
                        <a:alpha val="43137"/>
                      </a:srgbClr>
                    </a:outerShdw>
                  </a:effectLst>
                </a:defRPr>
              </a:pPr>
              <a:r>
                <a:rPr dirty="0"/>
                <a:t>REPRESENTATION</a:t>
              </a:r>
            </a:p>
            <a:p>
              <a:pPr algn="ctr">
                <a:defRPr sz="2400">
                  <a:effectLst>
                    <a:outerShdw blurRad="38100" dist="38100" dir="2700000" rotWithShape="0">
                      <a:srgbClr val="000000">
                        <a:alpha val="43137"/>
                      </a:srgbClr>
                    </a:outerShdw>
                  </a:effectLst>
                </a:defRPr>
              </a:pPr>
              <a:r>
                <a:rPr dirty="0"/>
                <a:t>(Grievances, Meetings, Bargaining)</a:t>
              </a:r>
            </a:p>
          </p:txBody>
        </p:sp>
        <p:sp>
          <p:nvSpPr>
            <p:cNvPr id="684" name="Shape 684"/>
            <p:cNvSpPr/>
            <p:nvPr/>
          </p:nvSpPr>
          <p:spPr>
            <a:xfrm>
              <a:off x="3394042" y="5444745"/>
              <a:ext cx="5099116" cy="1018541"/>
            </a:xfrm>
            <a:prstGeom prst="rect">
              <a:avLst/>
            </a:prstGeom>
            <a:solidFill>
              <a:schemeClr val="accent5">
                <a:lumMod val="60000"/>
                <a:lumOff val="40000"/>
              </a:schemeClr>
            </a:solidFill>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3600" b="1">
                  <a:solidFill>
                    <a:schemeClr val="accent4"/>
                  </a:solidFill>
                  <a:effectLst>
                    <a:outerShdw blurRad="38100" dist="38100" dir="2700000" rotWithShape="0">
                      <a:srgbClr val="000000">
                        <a:alpha val="43137"/>
                      </a:srgbClr>
                    </a:outerShdw>
                  </a:effectLst>
                </a:defRPr>
              </a:pPr>
              <a:r>
                <a:rPr dirty="0"/>
                <a:t>MOBILIZATION</a:t>
              </a:r>
            </a:p>
            <a:p>
              <a:pPr algn="ctr">
                <a:defRPr sz="2400">
                  <a:effectLst>
                    <a:outerShdw blurRad="38100" dist="38100" dir="2700000" rotWithShape="0">
                      <a:srgbClr val="000000">
                        <a:alpha val="43137"/>
                      </a:srgbClr>
                    </a:outerShdw>
                  </a:effectLst>
                </a:defRPr>
              </a:pPr>
              <a:r>
                <a:rPr dirty="0"/>
                <a:t>(Community, Legislative, Political)</a:t>
              </a:r>
            </a:p>
          </p:txBody>
        </p:sp>
        <p:pic>
          <p:nvPicPr>
            <p:cNvPr id="685" name="image13.jpg"/>
            <p:cNvPicPr>
              <a:picLocks noChangeAspect="1"/>
            </p:cNvPicPr>
            <p:nvPr/>
          </p:nvPicPr>
          <p:blipFill>
            <a:blip r:embed="rId3">
              <a:extLst/>
            </a:blip>
            <a:stretch>
              <a:fillRect/>
            </a:stretch>
          </p:blipFill>
          <p:spPr>
            <a:xfrm>
              <a:off x="5626860" y="2257287"/>
              <a:ext cx="713583" cy="1397962"/>
            </a:xfrm>
            <a:prstGeom prst="rect">
              <a:avLst/>
            </a:prstGeom>
            <a:ln w="12700">
              <a:miter lim="400000"/>
            </a:ln>
          </p:spPr>
        </p:pic>
      </p:grpSp>
    </p:spTree>
    <p:extLst>
      <p:ext uri="{BB962C8B-B14F-4D97-AF65-F5344CB8AC3E}">
        <p14:creationId xmlns:p14="http://schemas.microsoft.com/office/powerpoint/2010/main" val="2432105781"/>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9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5586</TotalTime>
  <Words>11254</Words>
  <Application>Microsoft Office PowerPoint</Application>
  <PresentationFormat>Widescreen</PresentationFormat>
  <Paragraphs>867</Paragraphs>
  <Slides>69</Slides>
  <Notes>69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69</vt:i4>
      </vt:variant>
    </vt:vector>
  </HeadingPairs>
  <TitlesOfParts>
    <vt:vector size="81" baseType="lpstr">
      <vt:lpstr>Arial</vt:lpstr>
      <vt:lpstr>Arial Black</vt:lpstr>
      <vt:lpstr>Berlin Sans FB Demi</vt:lpstr>
      <vt:lpstr>Calibri</vt:lpstr>
      <vt:lpstr>Calibri Light</vt:lpstr>
      <vt:lpstr>Courier New</vt:lpstr>
      <vt:lpstr>Franklin Gothic Heavy</vt:lpstr>
      <vt:lpstr>Helvetica</vt:lpstr>
      <vt:lpstr>Trebuchet MS</vt:lpstr>
      <vt:lpstr>Wingdings</vt:lpstr>
      <vt:lpstr>Wingdings 3</vt:lpstr>
      <vt:lpstr>Office Theme</vt:lpstr>
      <vt:lpstr>PowerPoint Presentation</vt:lpstr>
      <vt:lpstr>PowerPoint Presentation</vt:lpstr>
      <vt:lpstr>Topics on Today’s Agenda</vt:lpstr>
      <vt:lpstr>Class   Norms</vt:lpstr>
      <vt:lpstr>Course Objectives:</vt:lpstr>
      <vt:lpstr>Welcome and Introductions</vt:lpstr>
      <vt:lpstr>Why are Stewards important? </vt:lpstr>
      <vt:lpstr>Stewards are the backbone of the union! </vt:lpstr>
      <vt:lpstr>PowerPoint Presentation</vt:lpstr>
      <vt:lpstr>AFGE Locals’ Structure</vt:lpstr>
      <vt:lpstr>PowerPoint Presentation</vt:lpstr>
      <vt:lpstr>PowerPoint Presentation</vt:lpstr>
      <vt:lpstr>PowerPoint Presentation</vt:lpstr>
      <vt:lpstr>PowerPoint Presentation</vt:lpstr>
      <vt:lpstr>What Must a Steward  know? </vt:lpstr>
      <vt:lpstr>PowerPoint Presentation</vt:lpstr>
      <vt:lpstr>PowerPoint Presentation</vt:lpstr>
      <vt:lpstr>What Must a Steward  do? </vt:lpstr>
      <vt:lpstr>Mobilize</vt:lpstr>
      <vt:lpstr>PowerPoint Presentation</vt:lpstr>
      <vt:lpstr>5 Chapter 71 U.S.C  ________________  The Statute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Authority (FLRA) defines Union’s Rights at Formal Discussions:</vt:lpstr>
      <vt:lpstr> Questions to Determine a Formal Discussion: </vt:lpstr>
      <vt:lpstr>Activity: Formal Discussion Or Not? </vt:lpstr>
      <vt:lpstr>PowerPoint Presentation</vt:lpstr>
      <vt:lpstr>PowerPoint Presentation</vt:lpstr>
      <vt:lpstr>PowerPoint Presentation</vt:lpstr>
      <vt:lpstr>The Authority (FLRA) defines (Weingarten) Investigatory Examinations:</vt:lpstr>
      <vt:lpstr>Investigatory Examination (Weingarten) Rules</vt:lpstr>
      <vt:lpstr>PowerPoint Presentation</vt:lpstr>
      <vt:lpstr>Investigatory Examinations (Weingarten Rights) Video</vt:lpstr>
      <vt:lpstr>Weingarten Video Debrief</vt:lpstr>
      <vt:lpstr>Activity: Weingarten Or Not? </vt:lpstr>
      <vt:lpstr>PowerPoint Presentation</vt:lpstr>
      <vt:lpstr>PowerPoint Presentation</vt:lpstr>
      <vt:lpstr>PowerPoint Presentation</vt:lpstr>
      <vt:lpstr>Who is the union required to represent and negotiate for? </vt:lpstr>
      <vt:lpstr>PowerPoint Presentation</vt:lpstr>
      <vt:lpstr>The Statute and  Grievances </vt:lpstr>
      <vt:lpstr>PowerPoint Presentation</vt:lpstr>
      <vt:lpstr>For a Grievance to be found these things must exist:</vt:lpstr>
      <vt:lpstr>A Grievance CANNOT Concern: </vt:lpstr>
      <vt:lpstr>Activity: Grievance or ULP? </vt:lpstr>
      <vt:lpstr>PowerPoint Presentation</vt:lpstr>
      <vt:lpstr>PowerPoint Presentation</vt:lpstr>
      <vt:lpstr>PowerPoint Presentation</vt:lpstr>
      <vt:lpstr>PowerPoint Presentation</vt:lpstr>
      <vt:lpstr>PowerPoint Presentation</vt:lpstr>
      <vt:lpstr> Grievances Procedures should be Negotiated</vt:lpstr>
      <vt:lpstr>PowerPoint Presentation</vt:lpstr>
      <vt:lpstr>Grievance Handling Model </vt:lpstr>
      <vt:lpstr>PowerPoint Presentation</vt:lpstr>
      <vt:lpstr>PowerPoint Presentation</vt:lpstr>
      <vt:lpstr>PowerPoint Presentation</vt:lpstr>
      <vt:lpstr>PowerPoint Presentation</vt:lpstr>
      <vt:lpstr>PowerPoint Presentation</vt:lpstr>
      <vt:lpstr>A Quick Look At Online Resources!</vt:lpstr>
      <vt:lpstr>PowerPoint Presentation</vt:lpstr>
      <vt:lpstr> Continue Learning!  Stay Connected!  Get Involved!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Fissel</dc:creator>
  <cp:lastModifiedBy>Julie Mendez-DeLeon</cp:lastModifiedBy>
  <cp:revision>181</cp:revision>
  <cp:lastPrinted>2018-04-03T18:35:09Z</cp:lastPrinted>
  <dcterms:modified xsi:type="dcterms:W3CDTF">2018-04-11T18:44:37Z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50C8127E-F08B-451F-8AD0-7E278BBF0FC7</vt:lpwstr>
  </property>
  <property fmtid="{D5CDD505-2E9C-101B-9397-08002B2CF9AE}" pid="3" name="ArticulatePath">
    <vt:lpwstr>Online Stewards 1.18_LBedits</vt:lpwstr>
  </property>
</Properties>
</file>